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57" r:id="rId3"/>
    <p:sldId id="258" r:id="rId4"/>
    <p:sldId id="262" r:id="rId5"/>
    <p:sldId id="263" r:id="rId6"/>
    <p:sldId id="264" r:id="rId7"/>
    <p:sldId id="265" r:id="rId8"/>
    <p:sldId id="259" r:id="rId9"/>
    <p:sldId id="266" r:id="rId10"/>
    <p:sldId id="267" r:id="rId11"/>
    <p:sldId id="268" r:id="rId12"/>
    <p:sldId id="269" r:id="rId13"/>
    <p:sldId id="270" r:id="rId14"/>
    <p:sldId id="271" r:id="rId15"/>
    <p:sldId id="272" r:id="rId16"/>
    <p:sldId id="273" r:id="rId17"/>
    <p:sldId id="274" r:id="rId18"/>
    <p:sldId id="283" r:id="rId19"/>
    <p:sldId id="260" r:id="rId20"/>
    <p:sldId id="275" r:id="rId21"/>
    <p:sldId id="287" r:id="rId22"/>
    <p:sldId id="261" r:id="rId23"/>
    <p:sldId id="277" r:id="rId24"/>
    <p:sldId id="284" r:id="rId25"/>
    <p:sldId id="276" r:id="rId26"/>
    <p:sldId id="278" r:id="rId27"/>
    <p:sldId id="279" r:id="rId28"/>
    <p:sldId id="281" r:id="rId29"/>
    <p:sldId id="280" r:id="rId30"/>
    <p:sldId id="282" r:id="rId31"/>
    <p:sldId id="285" r:id="rId32"/>
    <p:sldId id="286"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6441"/>
  </p:normalViewPr>
  <p:slideViewPr>
    <p:cSldViewPr snapToGrid="0">
      <p:cViewPr varScale="1">
        <p:scale>
          <a:sx n="96" d="100"/>
          <a:sy n="96" d="100"/>
        </p:scale>
        <p:origin x="11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F1F8D0-10EC-448C-99AB-FED13817D2B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D7E55C0-FDE7-4035-A3A5-1BA1F8260597}">
      <dgm:prSet custT="1"/>
      <dgm:spPr/>
      <dgm:t>
        <a:bodyPr/>
        <a:lstStyle/>
        <a:p>
          <a:pPr>
            <a:lnSpc>
              <a:spcPct val="100000"/>
            </a:lnSpc>
            <a:defRPr cap="all"/>
          </a:pPr>
          <a:r>
            <a:rPr lang="en-ZA" sz="1800" b="1" dirty="0"/>
            <a:t>Narrative Arc</a:t>
          </a:r>
          <a:r>
            <a:rPr lang="en-ZA" sz="1800" dirty="0"/>
            <a:t>: </a:t>
          </a:r>
        </a:p>
        <a:p>
          <a:pPr>
            <a:lnSpc>
              <a:spcPct val="100000"/>
            </a:lnSpc>
            <a:defRPr cap="all"/>
          </a:pPr>
          <a:r>
            <a:rPr lang="en-ZA" sz="1800" cap="none" dirty="0"/>
            <a:t>Introduction, dramatic build, climax, revelation, resolution.</a:t>
          </a:r>
          <a:endParaRPr lang="en-US" sz="1800" dirty="0"/>
        </a:p>
      </dgm:t>
    </dgm:pt>
    <dgm:pt modelId="{FA9E8475-E971-40CD-848F-E868B645762C}" type="parTrans" cxnId="{D41C9220-E1F8-4339-9C18-2A3956AAFEFA}">
      <dgm:prSet/>
      <dgm:spPr/>
      <dgm:t>
        <a:bodyPr/>
        <a:lstStyle/>
        <a:p>
          <a:endParaRPr lang="en-US"/>
        </a:p>
      </dgm:t>
    </dgm:pt>
    <dgm:pt modelId="{C157CDA7-770C-44D1-B504-2BAD729F601C}" type="sibTrans" cxnId="{D41C9220-E1F8-4339-9C18-2A3956AAFEFA}">
      <dgm:prSet/>
      <dgm:spPr/>
      <dgm:t>
        <a:bodyPr/>
        <a:lstStyle/>
        <a:p>
          <a:endParaRPr lang="en-US"/>
        </a:p>
      </dgm:t>
    </dgm:pt>
    <dgm:pt modelId="{0942BA3E-1FFA-4DB0-9EC5-6EF9028536BE}">
      <dgm:prSet custT="1"/>
      <dgm:spPr/>
      <dgm:t>
        <a:bodyPr/>
        <a:lstStyle/>
        <a:p>
          <a:pPr>
            <a:lnSpc>
              <a:spcPct val="100000"/>
            </a:lnSpc>
            <a:defRPr cap="all"/>
          </a:pPr>
          <a:r>
            <a:rPr lang="en-ZA" sz="1800" b="1" dirty="0"/>
            <a:t>Visual Storytelling</a:t>
          </a:r>
          <a:r>
            <a:rPr lang="en-ZA" sz="1800" dirty="0"/>
            <a:t>: </a:t>
          </a:r>
        </a:p>
        <a:p>
          <a:pPr>
            <a:lnSpc>
              <a:spcPct val="100000"/>
            </a:lnSpc>
            <a:defRPr cap="all"/>
          </a:pPr>
          <a:r>
            <a:rPr lang="en-ZA" sz="1800" cap="none" dirty="0"/>
            <a:t>The use of images, infographics, and layout design.</a:t>
          </a:r>
          <a:endParaRPr lang="en-US" sz="1800" dirty="0"/>
        </a:p>
      </dgm:t>
    </dgm:pt>
    <dgm:pt modelId="{7443B819-CF2D-449C-A53F-CB8791124D67}" type="parTrans" cxnId="{479672CC-C6CC-4BA4-AA26-9C87E2B29F27}">
      <dgm:prSet/>
      <dgm:spPr/>
      <dgm:t>
        <a:bodyPr/>
        <a:lstStyle/>
        <a:p>
          <a:endParaRPr lang="en-US"/>
        </a:p>
      </dgm:t>
    </dgm:pt>
    <dgm:pt modelId="{0315A4D5-927F-42F5-8BC7-5B56E442B6E7}" type="sibTrans" cxnId="{479672CC-C6CC-4BA4-AA26-9C87E2B29F27}">
      <dgm:prSet/>
      <dgm:spPr/>
      <dgm:t>
        <a:bodyPr/>
        <a:lstStyle/>
        <a:p>
          <a:endParaRPr lang="en-US"/>
        </a:p>
      </dgm:t>
    </dgm:pt>
    <dgm:pt modelId="{E79D18B7-70E9-4281-BDA8-33B76439D863}">
      <dgm:prSet custT="1"/>
      <dgm:spPr/>
      <dgm:t>
        <a:bodyPr/>
        <a:lstStyle/>
        <a:p>
          <a:pPr>
            <a:lnSpc>
              <a:spcPct val="100000"/>
            </a:lnSpc>
            <a:defRPr cap="all"/>
          </a:pPr>
          <a:r>
            <a:rPr lang="en-ZA" sz="1800" b="1" dirty="0"/>
            <a:t>Voice and Tone</a:t>
          </a:r>
          <a:r>
            <a:rPr lang="en-ZA" sz="1800" dirty="0"/>
            <a:t>: </a:t>
          </a:r>
        </a:p>
        <a:p>
          <a:pPr>
            <a:lnSpc>
              <a:spcPct val="100000"/>
            </a:lnSpc>
            <a:defRPr cap="all"/>
          </a:pPr>
          <a:r>
            <a:rPr lang="en-ZA" sz="1800" cap="none" dirty="0"/>
            <a:t>The writer’s voice and tone.</a:t>
          </a:r>
          <a:endParaRPr lang="en-US" sz="1800" cap="none" dirty="0"/>
        </a:p>
      </dgm:t>
    </dgm:pt>
    <dgm:pt modelId="{DB9F8658-6CF3-4ED4-9789-62A683CCE38C}" type="parTrans" cxnId="{2B0D80BD-B4BB-4E7A-9C14-C149B07CEB18}">
      <dgm:prSet/>
      <dgm:spPr/>
      <dgm:t>
        <a:bodyPr/>
        <a:lstStyle/>
        <a:p>
          <a:endParaRPr lang="en-US"/>
        </a:p>
      </dgm:t>
    </dgm:pt>
    <dgm:pt modelId="{76D01C82-36F1-4140-85AA-756890BDEE77}" type="sibTrans" cxnId="{2B0D80BD-B4BB-4E7A-9C14-C149B07CEB18}">
      <dgm:prSet/>
      <dgm:spPr/>
      <dgm:t>
        <a:bodyPr/>
        <a:lstStyle/>
        <a:p>
          <a:endParaRPr lang="en-US"/>
        </a:p>
      </dgm:t>
    </dgm:pt>
    <dgm:pt modelId="{7DE33E20-C67C-4A23-B702-7F1A63CF55DD}" type="pres">
      <dgm:prSet presAssocID="{3FF1F8D0-10EC-448C-99AB-FED13817D2BA}" presName="root" presStyleCnt="0">
        <dgm:presLayoutVars>
          <dgm:dir/>
          <dgm:resizeHandles val="exact"/>
        </dgm:presLayoutVars>
      </dgm:prSet>
      <dgm:spPr/>
    </dgm:pt>
    <dgm:pt modelId="{3B58D18D-180B-4BCA-9635-183ECD6CE310}" type="pres">
      <dgm:prSet presAssocID="{2D7E55C0-FDE7-4035-A3A5-1BA1F8260597}" presName="compNode" presStyleCnt="0"/>
      <dgm:spPr/>
    </dgm:pt>
    <dgm:pt modelId="{7B0770DD-385F-4673-8558-0ED47B77E994}" type="pres">
      <dgm:prSet presAssocID="{2D7E55C0-FDE7-4035-A3A5-1BA1F8260597}" presName="iconBgRect" presStyleLbl="bgShp" presStyleIdx="0" presStyleCnt="3"/>
      <dgm:spPr/>
    </dgm:pt>
    <dgm:pt modelId="{6CBE7B07-2EB8-406E-99A5-76453EEF1F80}" type="pres">
      <dgm:prSet presAssocID="{2D7E55C0-FDE7-4035-A3A5-1BA1F82605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oker Hat"/>
        </a:ext>
      </dgm:extLst>
    </dgm:pt>
    <dgm:pt modelId="{442C79FE-4244-4394-A780-4D1809F3D7B6}" type="pres">
      <dgm:prSet presAssocID="{2D7E55C0-FDE7-4035-A3A5-1BA1F8260597}" presName="spaceRect" presStyleCnt="0"/>
      <dgm:spPr/>
    </dgm:pt>
    <dgm:pt modelId="{017D1229-2FE6-4E4E-9986-CD0FEE7D5B6E}" type="pres">
      <dgm:prSet presAssocID="{2D7E55C0-FDE7-4035-A3A5-1BA1F8260597}" presName="textRect" presStyleLbl="revTx" presStyleIdx="0" presStyleCnt="3">
        <dgm:presLayoutVars>
          <dgm:chMax val="1"/>
          <dgm:chPref val="1"/>
        </dgm:presLayoutVars>
      </dgm:prSet>
      <dgm:spPr/>
    </dgm:pt>
    <dgm:pt modelId="{D17A1061-3A89-43E9-8902-B9EFE5722C1A}" type="pres">
      <dgm:prSet presAssocID="{C157CDA7-770C-44D1-B504-2BAD729F601C}" presName="sibTrans" presStyleCnt="0"/>
      <dgm:spPr/>
    </dgm:pt>
    <dgm:pt modelId="{4C78942F-E7D3-4F3B-9CA4-BFBB9F6C8441}" type="pres">
      <dgm:prSet presAssocID="{0942BA3E-1FFA-4DB0-9EC5-6EF9028536BE}" presName="compNode" presStyleCnt="0"/>
      <dgm:spPr/>
    </dgm:pt>
    <dgm:pt modelId="{554B4BDE-F642-46B5-9C8D-390EF734B420}" type="pres">
      <dgm:prSet presAssocID="{0942BA3E-1FFA-4DB0-9EC5-6EF9028536BE}" presName="iconBgRect" presStyleLbl="bgShp" presStyleIdx="1" presStyleCnt="3"/>
      <dgm:spPr/>
    </dgm:pt>
    <dgm:pt modelId="{914FDE46-6B18-4050-A7ED-F2055E073684}" type="pres">
      <dgm:prSet presAssocID="{0942BA3E-1FFA-4DB0-9EC5-6EF9028536B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mages"/>
        </a:ext>
      </dgm:extLst>
    </dgm:pt>
    <dgm:pt modelId="{F62C776B-A21F-4C66-A983-C16E81C51420}" type="pres">
      <dgm:prSet presAssocID="{0942BA3E-1FFA-4DB0-9EC5-6EF9028536BE}" presName="spaceRect" presStyleCnt="0"/>
      <dgm:spPr/>
    </dgm:pt>
    <dgm:pt modelId="{E4D9BD00-F117-4F5A-84CD-84B7CC14B791}" type="pres">
      <dgm:prSet presAssocID="{0942BA3E-1FFA-4DB0-9EC5-6EF9028536BE}" presName="textRect" presStyleLbl="revTx" presStyleIdx="1" presStyleCnt="3">
        <dgm:presLayoutVars>
          <dgm:chMax val="1"/>
          <dgm:chPref val="1"/>
        </dgm:presLayoutVars>
      </dgm:prSet>
      <dgm:spPr/>
    </dgm:pt>
    <dgm:pt modelId="{BE808E49-DB12-48FB-A590-B3DAA6CF1004}" type="pres">
      <dgm:prSet presAssocID="{0315A4D5-927F-42F5-8BC7-5B56E442B6E7}" presName="sibTrans" presStyleCnt="0"/>
      <dgm:spPr/>
    </dgm:pt>
    <dgm:pt modelId="{F9E8B643-0955-419C-94EF-86E6EF84C242}" type="pres">
      <dgm:prSet presAssocID="{E79D18B7-70E9-4281-BDA8-33B76439D863}" presName="compNode" presStyleCnt="0"/>
      <dgm:spPr/>
    </dgm:pt>
    <dgm:pt modelId="{E6B1044E-D190-4ACB-A361-57C2B31FB400}" type="pres">
      <dgm:prSet presAssocID="{E79D18B7-70E9-4281-BDA8-33B76439D863}" presName="iconBgRect" presStyleLbl="bgShp" presStyleIdx="2" presStyleCnt="3"/>
      <dgm:spPr/>
    </dgm:pt>
    <dgm:pt modelId="{B6424BF1-405D-40EC-AA68-792F1ADCA1ED}" type="pres">
      <dgm:prSet presAssocID="{E79D18B7-70E9-4281-BDA8-33B76439D86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eech"/>
        </a:ext>
      </dgm:extLst>
    </dgm:pt>
    <dgm:pt modelId="{E47363B9-892B-460C-9C7C-C3B3F37EB49B}" type="pres">
      <dgm:prSet presAssocID="{E79D18B7-70E9-4281-BDA8-33B76439D863}" presName="spaceRect" presStyleCnt="0"/>
      <dgm:spPr/>
    </dgm:pt>
    <dgm:pt modelId="{37CF6A6C-93A1-4571-9E7F-CDEB29839354}" type="pres">
      <dgm:prSet presAssocID="{E79D18B7-70E9-4281-BDA8-33B76439D863}" presName="textRect" presStyleLbl="revTx" presStyleIdx="2" presStyleCnt="3">
        <dgm:presLayoutVars>
          <dgm:chMax val="1"/>
          <dgm:chPref val="1"/>
        </dgm:presLayoutVars>
      </dgm:prSet>
      <dgm:spPr/>
    </dgm:pt>
  </dgm:ptLst>
  <dgm:cxnLst>
    <dgm:cxn modelId="{D41C9220-E1F8-4339-9C18-2A3956AAFEFA}" srcId="{3FF1F8D0-10EC-448C-99AB-FED13817D2BA}" destId="{2D7E55C0-FDE7-4035-A3A5-1BA1F8260597}" srcOrd="0" destOrd="0" parTransId="{FA9E8475-E971-40CD-848F-E868B645762C}" sibTransId="{C157CDA7-770C-44D1-B504-2BAD729F601C}"/>
    <dgm:cxn modelId="{CD35F460-EABE-6F40-A5E0-3FDDEFF1D502}" type="presOf" srcId="{E79D18B7-70E9-4281-BDA8-33B76439D863}" destId="{37CF6A6C-93A1-4571-9E7F-CDEB29839354}" srcOrd="0" destOrd="0" presId="urn:microsoft.com/office/officeart/2018/5/layout/IconCircleLabelList"/>
    <dgm:cxn modelId="{4E5F71A1-EDE1-3D44-8B1A-56F44A0FE1DE}" type="presOf" srcId="{2D7E55C0-FDE7-4035-A3A5-1BA1F8260597}" destId="{017D1229-2FE6-4E4E-9986-CD0FEE7D5B6E}" srcOrd="0" destOrd="0" presId="urn:microsoft.com/office/officeart/2018/5/layout/IconCircleLabelList"/>
    <dgm:cxn modelId="{2B0D80BD-B4BB-4E7A-9C14-C149B07CEB18}" srcId="{3FF1F8D0-10EC-448C-99AB-FED13817D2BA}" destId="{E79D18B7-70E9-4281-BDA8-33B76439D863}" srcOrd="2" destOrd="0" parTransId="{DB9F8658-6CF3-4ED4-9789-62A683CCE38C}" sibTransId="{76D01C82-36F1-4140-85AA-756890BDEE77}"/>
    <dgm:cxn modelId="{479672CC-C6CC-4BA4-AA26-9C87E2B29F27}" srcId="{3FF1F8D0-10EC-448C-99AB-FED13817D2BA}" destId="{0942BA3E-1FFA-4DB0-9EC5-6EF9028536BE}" srcOrd="1" destOrd="0" parTransId="{7443B819-CF2D-449C-A53F-CB8791124D67}" sibTransId="{0315A4D5-927F-42F5-8BC7-5B56E442B6E7}"/>
    <dgm:cxn modelId="{306F72D8-E688-084D-BF4C-BBB4A37A4F39}" type="presOf" srcId="{3FF1F8D0-10EC-448C-99AB-FED13817D2BA}" destId="{7DE33E20-C67C-4A23-B702-7F1A63CF55DD}" srcOrd="0" destOrd="0" presId="urn:microsoft.com/office/officeart/2018/5/layout/IconCircleLabelList"/>
    <dgm:cxn modelId="{47A855F2-8E9D-6A42-905F-A97498748EB6}" type="presOf" srcId="{0942BA3E-1FFA-4DB0-9EC5-6EF9028536BE}" destId="{E4D9BD00-F117-4F5A-84CD-84B7CC14B791}" srcOrd="0" destOrd="0" presId="urn:microsoft.com/office/officeart/2018/5/layout/IconCircleLabelList"/>
    <dgm:cxn modelId="{85016581-3901-054C-B4D5-B40DF6D300F3}" type="presParOf" srcId="{7DE33E20-C67C-4A23-B702-7F1A63CF55DD}" destId="{3B58D18D-180B-4BCA-9635-183ECD6CE310}" srcOrd="0" destOrd="0" presId="urn:microsoft.com/office/officeart/2018/5/layout/IconCircleLabelList"/>
    <dgm:cxn modelId="{CB59845D-F656-8943-A92D-DBF86AB858FA}" type="presParOf" srcId="{3B58D18D-180B-4BCA-9635-183ECD6CE310}" destId="{7B0770DD-385F-4673-8558-0ED47B77E994}" srcOrd="0" destOrd="0" presId="urn:microsoft.com/office/officeart/2018/5/layout/IconCircleLabelList"/>
    <dgm:cxn modelId="{2D1DFB34-62E8-2742-AA57-49789634F3A2}" type="presParOf" srcId="{3B58D18D-180B-4BCA-9635-183ECD6CE310}" destId="{6CBE7B07-2EB8-406E-99A5-76453EEF1F80}" srcOrd="1" destOrd="0" presId="urn:microsoft.com/office/officeart/2018/5/layout/IconCircleLabelList"/>
    <dgm:cxn modelId="{D1DFDC36-BBD0-154B-816C-B587E51EB261}" type="presParOf" srcId="{3B58D18D-180B-4BCA-9635-183ECD6CE310}" destId="{442C79FE-4244-4394-A780-4D1809F3D7B6}" srcOrd="2" destOrd="0" presId="urn:microsoft.com/office/officeart/2018/5/layout/IconCircleLabelList"/>
    <dgm:cxn modelId="{879AF6A7-3CD4-8641-ABE9-3F72CAB662B4}" type="presParOf" srcId="{3B58D18D-180B-4BCA-9635-183ECD6CE310}" destId="{017D1229-2FE6-4E4E-9986-CD0FEE7D5B6E}" srcOrd="3" destOrd="0" presId="urn:microsoft.com/office/officeart/2018/5/layout/IconCircleLabelList"/>
    <dgm:cxn modelId="{67731E06-0220-6E44-8D5C-91ED2D0178DA}" type="presParOf" srcId="{7DE33E20-C67C-4A23-B702-7F1A63CF55DD}" destId="{D17A1061-3A89-43E9-8902-B9EFE5722C1A}" srcOrd="1" destOrd="0" presId="urn:microsoft.com/office/officeart/2018/5/layout/IconCircleLabelList"/>
    <dgm:cxn modelId="{EC4947CA-2638-BA4F-B381-30F6D825B705}" type="presParOf" srcId="{7DE33E20-C67C-4A23-B702-7F1A63CF55DD}" destId="{4C78942F-E7D3-4F3B-9CA4-BFBB9F6C8441}" srcOrd="2" destOrd="0" presId="urn:microsoft.com/office/officeart/2018/5/layout/IconCircleLabelList"/>
    <dgm:cxn modelId="{7FB32EE6-2592-214B-8767-2123BE7354CE}" type="presParOf" srcId="{4C78942F-E7D3-4F3B-9CA4-BFBB9F6C8441}" destId="{554B4BDE-F642-46B5-9C8D-390EF734B420}" srcOrd="0" destOrd="0" presId="urn:microsoft.com/office/officeart/2018/5/layout/IconCircleLabelList"/>
    <dgm:cxn modelId="{D1127A4A-4991-C941-B973-3A8BCA678CA2}" type="presParOf" srcId="{4C78942F-E7D3-4F3B-9CA4-BFBB9F6C8441}" destId="{914FDE46-6B18-4050-A7ED-F2055E073684}" srcOrd="1" destOrd="0" presId="urn:microsoft.com/office/officeart/2018/5/layout/IconCircleLabelList"/>
    <dgm:cxn modelId="{E0CA54F5-2783-4C47-B6B7-63B7F7F24900}" type="presParOf" srcId="{4C78942F-E7D3-4F3B-9CA4-BFBB9F6C8441}" destId="{F62C776B-A21F-4C66-A983-C16E81C51420}" srcOrd="2" destOrd="0" presId="urn:microsoft.com/office/officeart/2018/5/layout/IconCircleLabelList"/>
    <dgm:cxn modelId="{7AF7EFC0-4473-CE4E-AC5F-6C06BAEDD4B4}" type="presParOf" srcId="{4C78942F-E7D3-4F3B-9CA4-BFBB9F6C8441}" destId="{E4D9BD00-F117-4F5A-84CD-84B7CC14B791}" srcOrd="3" destOrd="0" presId="urn:microsoft.com/office/officeart/2018/5/layout/IconCircleLabelList"/>
    <dgm:cxn modelId="{C6581E64-3F9A-C34A-83F2-44102894F063}" type="presParOf" srcId="{7DE33E20-C67C-4A23-B702-7F1A63CF55DD}" destId="{BE808E49-DB12-48FB-A590-B3DAA6CF1004}" srcOrd="3" destOrd="0" presId="urn:microsoft.com/office/officeart/2018/5/layout/IconCircleLabelList"/>
    <dgm:cxn modelId="{5EA1D3CE-6D4B-8847-9618-94FF35F17786}" type="presParOf" srcId="{7DE33E20-C67C-4A23-B702-7F1A63CF55DD}" destId="{F9E8B643-0955-419C-94EF-86E6EF84C242}" srcOrd="4" destOrd="0" presId="urn:microsoft.com/office/officeart/2018/5/layout/IconCircleLabelList"/>
    <dgm:cxn modelId="{C099B08A-89F2-904A-A58F-05FDF4753215}" type="presParOf" srcId="{F9E8B643-0955-419C-94EF-86E6EF84C242}" destId="{E6B1044E-D190-4ACB-A361-57C2B31FB400}" srcOrd="0" destOrd="0" presId="urn:microsoft.com/office/officeart/2018/5/layout/IconCircleLabelList"/>
    <dgm:cxn modelId="{15370181-BE7E-184A-BCE4-8433598F8D00}" type="presParOf" srcId="{F9E8B643-0955-419C-94EF-86E6EF84C242}" destId="{B6424BF1-405D-40EC-AA68-792F1ADCA1ED}" srcOrd="1" destOrd="0" presId="urn:microsoft.com/office/officeart/2018/5/layout/IconCircleLabelList"/>
    <dgm:cxn modelId="{FBB66E4D-5F27-0F4F-8105-F7EC9DD2EEA3}" type="presParOf" srcId="{F9E8B643-0955-419C-94EF-86E6EF84C242}" destId="{E47363B9-892B-460C-9C7C-C3B3F37EB49B}" srcOrd="2" destOrd="0" presId="urn:microsoft.com/office/officeart/2018/5/layout/IconCircleLabelList"/>
    <dgm:cxn modelId="{C87B297B-52DE-6E44-A387-20631CF8F7BC}" type="presParOf" srcId="{F9E8B643-0955-419C-94EF-86E6EF84C242}" destId="{37CF6A6C-93A1-4571-9E7F-CDEB2983935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194AD-BC1D-40A5-8061-74ED970CF0EC}"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470436C2-AB8C-44D2-A601-D202EF28CAB9}">
      <dgm:prSet/>
      <dgm:spPr/>
      <dgm:t>
        <a:bodyPr/>
        <a:lstStyle/>
        <a:p>
          <a:r>
            <a:rPr lang="en-US" dirty="0"/>
            <a:t>Readers</a:t>
          </a:r>
        </a:p>
      </dgm:t>
    </dgm:pt>
    <dgm:pt modelId="{5730B730-F013-48B6-BBEF-5A501064EB00}" type="parTrans" cxnId="{F942B8C5-7323-42C5-81E3-24148E3D8472}">
      <dgm:prSet/>
      <dgm:spPr/>
      <dgm:t>
        <a:bodyPr/>
        <a:lstStyle/>
        <a:p>
          <a:endParaRPr lang="en-US"/>
        </a:p>
      </dgm:t>
    </dgm:pt>
    <dgm:pt modelId="{2125FE7A-30E1-4461-8054-0105ED556DC5}" type="sibTrans" cxnId="{F942B8C5-7323-42C5-81E3-24148E3D8472}">
      <dgm:prSet/>
      <dgm:spPr/>
      <dgm:t>
        <a:bodyPr/>
        <a:lstStyle/>
        <a:p>
          <a:endParaRPr lang="en-US"/>
        </a:p>
      </dgm:t>
    </dgm:pt>
    <dgm:pt modelId="{FA711432-52FF-449A-96AC-E9B964DAEC35}">
      <dgm:prSet custT="1"/>
      <dgm:spPr/>
      <dgm:t>
        <a:bodyPr/>
        <a:lstStyle/>
        <a:p>
          <a:r>
            <a:rPr lang="en-GB" sz="1400" dirty="0"/>
            <a:t>Using audience and data insights = solving readers problems</a:t>
          </a:r>
          <a:endParaRPr lang="en-US" sz="1400" dirty="0"/>
        </a:p>
      </dgm:t>
    </dgm:pt>
    <dgm:pt modelId="{548254CE-91A1-47E3-A412-38531D7A795D}" type="parTrans" cxnId="{517CB325-62EC-4E0E-91C0-0C1B58BB5F0A}">
      <dgm:prSet/>
      <dgm:spPr/>
      <dgm:t>
        <a:bodyPr/>
        <a:lstStyle/>
        <a:p>
          <a:endParaRPr lang="en-US"/>
        </a:p>
      </dgm:t>
    </dgm:pt>
    <dgm:pt modelId="{C416A550-A52D-406F-B186-5FDD3F472F71}" type="sibTrans" cxnId="{517CB325-62EC-4E0E-91C0-0C1B58BB5F0A}">
      <dgm:prSet/>
      <dgm:spPr/>
      <dgm:t>
        <a:bodyPr/>
        <a:lstStyle/>
        <a:p>
          <a:endParaRPr lang="en-US"/>
        </a:p>
      </dgm:t>
    </dgm:pt>
    <dgm:pt modelId="{784C4D9C-6BD9-46A6-818E-2F9E32A0005D}">
      <dgm:prSet/>
      <dgm:spPr/>
      <dgm:t>
        <a:bodyPr/>
        <a:lstStyle/>
        <a:p>
          <a:r>
            <a:rPr lang="en-US" dirty="0"/>
            <a:t>Shrinking newsrooms</a:t>
          </a:r>
        </a:p>
      </dgm:t>
    </dgm:pt>
    <dgm:pt modelId="{8A955203-16FE-4E4A-A198-0745DE545A9D}" type="parTrans" cxnId="{46802EFC-9BBB-47EF-8ED9-9055FA2CDFB1}">
      <dgm:prSet/>
      <dgm:spPr/>
      <dgm:t>
        <a:bodyPr/>
        <a:lstStyle/>
        <a:p>
          <a:endParaRPr lang="en-US"/>
        </a:p>
      </dgm:t>
    </dgm:pt>
    <dgm:pt modelId="{C821C06E-AE69-427E-BAC3-DD095C5F5DE2}" type="sibTrans" cxnId="{46802EFC-9BBB-47EF-8ED9-9055FA2CDFB1}">
      <dgm:prSet/>
      <dgm:spPr/>
      <dgm:t>
        <a:bodyPr/>
        <a:lstStyle/>
        <a:p>
          <a:endParaRPr lang="en-US"/>
        </a:p>
      </dgm:t>
    </dgm:pt>
    <dgm:pt modelId="{D0A82FB8-1752-4D6F-8410-65D45BE9561E}">
      <dgm:prSet custT="1"/>
      <dgm:spPr/>
      <dgm:t>
        <a:bodyPr/>
        <a:lstStyle/>
        <a:p>
          <a:r>
            <a:rPr lang="en-GB" sz="1400" dirty="0"/>
            <a:t>Newsrooms are staffed by people who are heavy news consumers i.e. they prioritise personal interest and sexy stories</a:t>
          </a:r>
          <a:endParaRPr lang="en-US" sz="1400" dirty="0"/>
        </a:p>
      </dgm:t>
    </dgm:pt>
    <dgm:pt modelId="{61919C9B-67C1-4818-8B22-371F0349AF0B}" type="parTrans" cxnId="{652564C5-1C9F-4165-825D-2B5E369E9B08}">
      <dgm:prSet/>
      <dgm:spPr/>
      <dgm:t>
        <a:bodyPr/>
        <a:lstStyle/>
        <a:p>
          <a:endParaRPr lang="en-US"/>
        </a:p>
      </dgm:t>
    </dgm:pt>
    <dgm:pt modelId="{BC71044F-3945-4433-9507-0F1DA1FDC91A}" type="sibTrans" cxnId="{652564C5-1C9F-4165-825D-2B5E369E9B08}">
      <dgm:prSet/>
      <dgm:spPr/>
      <dgm:t>
        <a:bodyPr/>
        <a:lstStyle/>
        <a:p>
          <a:endParaRPr lang="en-US"/>
        </a:p>
      </dgm:t>
    </dgm:pt>
    <dgm:pt modelId="{2B69C150-C962-46ED-A032-6DFF25CF63C4}">
      <dgm:prSet/>
      <dgm:spPr/>
      <dgm:t>
        <a:bodyPr/>
        <a:lstStyle/>
        <a:p>
          <a:r>
            <a:rPr lang="en-US" dirty="0"/>
            <a:t>Revenue</a:t>
          </a:r>
        </a:p>
      </dgm:t>
    </dgm:pt>
    <dgm:pt modelId="{985FED35-869E-42B1-BCFA-A365B4BDACEE}" type="parTrans" cxnId="{32E6360B-3755-4D38-8AB6-CAC505AB303E}">
      <dgm:prSet/>
      <dgm:spPr/>
      <dgm:t>
        <a:bodyPr/>
        <a:lstStyle/>
        <a:p>
          <a:endParaRPr lang="en-US"/>
        </a:p>
      </dgm:t>
    </dgm:pt>
    <dgm:pt modelId="{C2F2AFDD-9240-4783-9934-D9D85FC72453}" type="sibTrans" cxnId="{32E6360B-3755-4D38-8AB6-CAC505AB303E}">
      <dgm:prSet/>
      <dgm:spPr/>
      <dgm:t>
        <a:bodyPr/>
        <a:lstStyle/>
        <a:p>
          <a:endParaRPr lang="en-US"/>
        </a:p>
      </dgm:t>
    </dgm:pt>
    <dgm:pt modelId="{F8C565CB-F02F-49DD-8F1A-E2D32306B445}">
      <dgm:prSet custT="1"/>
      <dgm:spPr/>
      <dgm:t>
        <a:bodyPr/>
        <a:lstStyle/>
        <a:p>
          <a:r>
            <a:rPr lang="en-GB" sz="1400" dirty="0"/>
            <a:t>With the decline of print media, publishers have to find on average four different sustainable revenue streams. </a:t>
          </a:r>
          <a:endParaRPr lang="en-US" sz="1400" dirty="0"/>
        </a:p>
      </dgm:t>
    </dgm:pt>
    <dgm:pt modelId="{116086E4-3DA2-4410-9B39-9F62847B9BDE}" type="parTrans" cxnId="{ADD64242-AC47-4D8E-B6CF-E68B6EBBE21C}">
      <dgm:prSet/>
      <dgm:spPr/>
      <dgm:t>
        <a:bodyPr/>
        <a:lstStyle/>
        <a:p>
          <a:endParaRPr lang="en-US"/>
        </a:p>
      </dgm:t>
    </dgm:pt>
    <dgm:pt modelId="{CF4455B3-6B7C-4013-9023-23B5421D7AF5}" type="sibTrans" cxnId="{ADD64242-AC47-4D8E-B6CF-E68B6EBBE21C}">
      <dgm:prSet/>
      <dgm:spPr/>
      <dgm:t>
        <a:bodyPr/>
        <a:lstStyle/>
        <a:p>
          <a:endParaRPr lang="en-US"/>
        </a:p>
      </dgm:t>
    </dgm:pt>
    <dgm:pt modelId="{CF9C7F8B-ACA5-4AF8-A08B-0E80CF03A32B}" type="pres">
      <dgm:prSet presAssocID="{B52194AD-BC1D-40A5-8061-74ED970CF0EC}" presName="Name0" presStyleCnt="0">
        <dgm:presLayoutVars>
          <dgm:chMax/>
          <dgm:chPref/>
          <dgm:animLvl val="lvl"/>
        </dgm:presLayoutVars>
      </dgm:prSet>
      <dgm:spPr/>
    </dgm:pt>
    <dgm:pt modelId="{33687FA3-D696-4D05-A921-E657360E9153}" type="pres">
      <dgm:prSet presAssocID="{470436C2-AB8C-44D2-A601-D202EF28CAB9}" presName="composite" presStyleCnt="0"/>
      <dgm:spPr/>
    </dgm:pt>
    <dgm:pt modelId="{28B7E585-1DEC-4555-8326-DC322CE6A0D9}" type="pres">
      <dgm:prSet presAssocID="{470436C2-AB8C-44D2-A601-D202EF28CAB9}" presName="Parent1" presStyleLbl="alignNode1" presStyleIdx="0" presStyleCnt="3">
        <dgm:presLayoutVars>
          <dgm:chMax val="1"/>
          <dgm:chPref val="1"/>
          <dgm:bulletEnabled val="1"/>
        </dgm:presLayoutVars>
      </dgm:prSet>
      <dgm:spPr/>
    </dgm:pt>
    <dgm:pt modelId="{E6B3F149-FD9C-4184-B517-50DE17DC9F42}" type="pres">
      <dgm:prSet presAssocID="{470436C2-AB8C-44D2-A601-D202EF28CAB9}" presName="Childtext1" presStyleLbl="revTx" presStyleIdx="0" presStyleCnt="3">
        <dgm:presLayoutVars>
          <dgm:chMax val="0"/>
          <dgm:chPref val="0"/>
          <dgm:bulletEnabled/>
        </dgm:presLayoutVars>
      </dgm:prSet>
      <dgm:spPr/>
    </dgm:pt>
    <dgm:pt modelId="{9A3567F5-3505-4A84-B150-84541A114DAE}" type="pres">
      <dgm:prSet presAssocID="{470436C2-AB8C-44D2-A601-D202EF28CAB9}" presName="ConnectLine" presStyleLbl="sibTrans1D1" presStyleIdx="0" presStyleCnt="3"/>
      <dgm:spPr>
        <a:noFill/>
        <a:ln w="12700" cap="rnd" cmpd="sng" algn="ctr">
          <a:solidFill>
            <a:schemeClr val="accent1">
              <a:hueOff val="0"/>
              <a:satOff val="0"/>
              <a:lumOff val="0"/>
              <a:alphaOff val="0"/>
            </a:schemeClr>
          </a:solidFill>
          <a:prstDash val="dash"/>
        </a:ln>
        <a:effectLst/>
      </dgm:spPr>
    </dgm:pt>
    <dgm:pt modelId="{3C2BEDA3-A6CB-4551-9245-20E856721676}" type="pres">
      <dgm:prSet presAssocID="{470436C2-AB8C-44D2-A601-D202EF28CAB9}" presName="ConnectLineEnd" presStyleLbl="node1" presStyleIdx="0" presStyleCnt="3"/>
      <dgm:spPr/>
    </dgm:pt>
    <dgm:pt modelId="{C300CFD9-A852-4630-9F5A-D9052EC40FAA}" type="pres">
      <dgm:prSet presAssocID="{470436C2-AB8C-44D2-A601-D202EF28CAB9}" presName="EmptyPane" presStyleCnt="0"/>
      <dgm:spPr/>
    </dgm:pt>
    <dgm:pt modelId="{89A522A2-C968-4BB0-AA0D-5C276045D013}" type="pres">
      <dgm:prSet presAssocID="{2125FE7A-30E1-4461-8054-0105ED556DC5}" presName="spaceBetweenRectangles" presStyleLbl="fgAcc1" presStyleIdx="0" presStyleCnt="2"/>
      <dgm:spPr/>
    </dgm:pt>
    <dgm:pt modelId="{3F8C7F44-0E39-4E64-AFA3-81ED9F564258}" type="pres">
      <dgm:prSet presAssocID="{784C4D9C-6BD9-46A6-818E-2F9E32A0005D}" presName="composite" presStyleCnt="0"/>
      <dgm:spPr/>
    </dgm:pt>
    <dgm:pt modelId="{8EAC610B-FC2D-4E66-A096-2E23A75E8CE6}" type="pres">
      <dgm:prSet presAssocID="{784C4D9C-6BD9-46A6-818E-2F9E32A0005D}" presName="Parent1" presStyleLbl="alignNode1" presStyleIdx="1" presStyleCnt="3" custLinFactNeighborX="192">
        <dgm:presLayoutVars>
          <dgm:chMax val="1"/>
          <dgm:chPref val="1"/>
          <dgm:bulletEnabled val="1"/>
        </dgm:presLayoutVars>
      </dgm:prSet>
      <dgm:spPr/>
    </dgm:pt>
    <dgm:pt modelId="{4EBF67CA-7B13-4FE6-A5D4-F2B5DBB8EF10}" type="pres">
      <dgm:prSet presAssocID="{784C4D9C-6BD9-46A6-818E-2F9E32A0005D}" presName="Childtext1" presStyleLbl="revTx" presStyleIdx="1" presStyleCnt="3">
        <dgm:presLayoutVars>
          <dgm:chMax val="0"/>
          <dgm:chPref val="0"/>
          <dgm:bulletEnabled/>
        </dgm:presLayoutVars>
      </dgm:prSet>
      <dgm:spPr/>
    </dgm:pt>
    <dgm:pt modelId="{EF2BCF49-D21A-4CE2-AE95-81209766FB18}" type="pres">
      <dgm:prSet presAssocID="{784C4D9C-6BD9-46A6-818E-2F9E32A0005D}" presName="ConnectLine" presStyleLbl="sibTrans1D1" presStyleIdx="1" presStyleCnt="3"/>
      <dgm:spPr>
        <a:noFill/>
        <a:ln w="12700" cap="rnd" cmpd="sng" algn="ctr">
          <a:solidFill>
            <a:schemeClr val="accent1">
              <a:hueOff val="0"/>
              <a:satOff val="0"/>
              <a:lumOff val="0"/>
              <a:alphaOff val="0"/>
            </a:schemeClr>
          </a:solidFill>
          <a:prstDash val="dash"/>
        </a:ln>
        <a:effectLst/>
      </dgm:spPr>
    </dgm:pt>
    <dgm:pt modelId="{0CC65804-80E2-457A-A25B-A52705EE142F}" type="pres">
      <dgm:prSet presAssocID="{784C4D9C-6BD9-46A6-818E-2F9E32A0005D}" presName="ConnectLineEnd" presStyleLbl="node1" presStyleIdx="1" presStyleCnt="3"/>
      <dgm:spPr/>
    </dgm:pt>
    <dgm:pt modelId="{004F0C39-4635-43A3-8A4E-EA640B51ABF7}" type="pres">
      <dgm:prSet presAssocID="{784C4D9C-6BD9-46A6-818E-2F9E32A0005D}" presName="EmptyPane" presStyleCnt="0"/>
      <dgm:spPr/>
    </dgm:pt>
    <dgm:pt modelId="{61A8C36E-8A1B-40F2-AED1-4DCA68BADEF4}" type="pres">
      <dgm:prSet presAssocID="{C821C06E-AE69-427E-BAC3-DD095C5F5DE2}" presName="spaceBetweenRectangles" presStyleLbl="fgAcc1" presStyleIdx="1" presStyleCnt="2"/>
      <dgm:spPr/>
    </dgm:pt>
    <dgm:pt modelId="{25653124-9BAA-4AE1-8304-AA26FB2E3F53}" type="pres">
      <dgm:prSet presAssocID="{2B69C150-C962-46ED-A032-6DFF25CF63C4}" presName="composite" presStyleCnt="0"/>
      <dgm:spPr/>
    </dgm:pt>
    <dgm:pt modelId="{218458F2-C6C1-4CA1-95FD-E5E7768E5C6B}" type="pres">
      <dgm:prSet presAssocID="{2B69C150-C962-46ED-A032-6DFF25CF63C4}" presName="Parent1" presStyleLbl="alignNode1" presStyleIdx="2" presStyleCnt="3">
        <dgm:presLayoutVars>
          <dgm:chMax val="1"/>
          <dgm:chPref val="1"/>
          <dgm:bulletEnabled val="1"/>
        </dgm:presLayoutVars>
      </dgm:prSet>
      <dgm:spPr/>
    </dgm:pt>
    <dgm:pt modelId="{5401E5BC-5137-49E4-9201-53966AC64854}" type="pres">
      <dgm:prSet presAssocID="{2B69C150-C962-46ED-A032-6DFF25CF63C4}" presName="Childtext1" presStyleLbl="revTx" presStyleIdx="2" presStyleCnt="3">
        <dgm:presLayoutVars>
          <dgm:chMax val="0"/>
          <dgm:chPref val="0"/>
          <dgm:bulletEnabled/>
        </dgm:presLayoutVars>
      </dgm:prSet>
      <dgm:spPr/>
    </dgm:pt>
    <dgm:pt modelId="{74850E5A-A27F-4C49-B524-9BDA42FD5C7E}" type="pres">
      <dgm:prSet presAssocID="{2B69C150-C962-46ED-A032-6DFF25CF63C4}" presName="ConnectLine" presStyleLbl="sibTrans1D1" presStyleIdx="2" presStyleCnt="3"/>
      <dgm:spPr>
        <a:noFill/>
        <a:ln w="12700" cap="rnd" cmpd="sng" algn="ctr">
          <a:solidFill>
            <a:schemeClr val="accent1">
              <a:hueOff val="0"/>
              <a:satOff val="0"/>
              <a:lumOff val="0"/>
              <a:alphaOff val="0"/>
            </a:schemeClr>
          </a:solidFill>
          <a:prstDash val="dash"/>
        </a:ln>
        <a:effectLst/>
      </dgm:spPr>
    </dgm:pt>
    <dgm:pt modelId="{59A7864F-BA2A-4DE3-9F4E-36E9E79426E5}" type="pres">
      <dgm:prSet presAssocID="{2B69C150-C962-46ED-A032-6DFF25CF63C4}" presName="ConnectLineEnd" presStyleLbl="node1" presStyleIdx="2" presStyleCnt="3"/>
      <dgm:spPr/>
    </dgm:pt>
    <dgm:pt modelId="{EC21299B-726A-4025-B88D-0937A475202F}" type="pres">
      <dgm:prSet presAssocID="{2B69C150-C962-46ED-A032-6DFF25CF63C4}" presName="EmptyPane" presStyleCnt="0"/>
      <dgm:spPr/>
    </dgm:pt>
  </dgm:ptLst>
  <dgm:cxnLst>
    <dgm:cxn modelId="{32E6360B-3755-4D38-8AB6-CAC505AB303E}" srcId="{B52194AD-BC1D-40A5-8061-74ED970CF0EC}" destId="{2B69C150-C962-46ED-A032-6DFF25CF63C4}" srcOrd="2" destOrd="0" parTransId="{985FED35-869E-42B1-BCFA-A365B4BDACEE}" sibTransId="{C2F2AFDD-9240-4783-9934-D9D85FC72453}"/>
    <dgm:cxn modelId="{E68B4513-2346-4BC4-A736-5E30B7B2BE9E}" type="presOf" srcId="{D0A82FB8-1752-4D6F-8410-65D45BE9561E}" destId="{4EBF67CA-7B13-4FE6-A5D4-F2B5DBB8EF10}" srcOrd="0" destOrd="0" presId="urn:microsoft.com/office/officeart/2016/7/layout/HexagonTimeline"/>
    <dgm:cxn modelId="{517CB325-62EC-4E0E-91C0-0C1B58BB5F0A}" srcId="{470436C2-AB8C-44D2-A601-D202EF28CAB9}" destId="{FA711432-52FF-449A-96AC-E9B964DAEC35}" srcOrd="0" destOrd="0" parTransId="{548254CE-91A1-47E3-A412-38531D7A795D}" sibTransId="{C416A550-A52D-406F-B186-5FDD3F472F71}"/>
    <dgm:cxn modelId="{ADD64242-AC47-4D8E-B6CF-E68B6EBBE21C}" srcId="{2B69C150-C962-46ED-A032-6DFF25CF63C4}" destId="{F8C565CB-F02F-49DD-8F1A-E2D32306B445}" srcOrd="0" destOrd="0" parTransId="{116086E4-3DA2-4410-9B39-9F62847B9BDE}" sibTransId="{CF4455B3-6B7C-4013-9023-23B5421D7AF5}"/>
    <dgm:cxn modelId="{53019453-0969-41D9-8CC8-44ED82421A39}" type="presOf" srcId="{B52194AD-BC1D-40A5-8061-74ED970CF0EC}" destId="{CF9C7F8B-ACA5-4AF8-A08B-0E80CF03A32B}" srcOrd="0" destOrd="0" presId="urn:microsoft.com/office/officeart/2016/7/layout/HexagonTimeline"/>
    <dgm:cxn modelId="{FEB8B378-063C-43BD-B48F-8704453FCE39}" type="presOf" srcId="{F8C565CB-F02F-49DD-8F1A-E2D32306B445}" destId="{5401E5BC-5137-49E4-9201-53966AC64854}" srcOrd="0" destOrd="0" presId="urn:microsoft.com/office/officeart/2016/7/layout/HexagonTimeline"/>
    <dgm:cxn modelId="{4E11AE7D-60F8-4533-9F07-C8EED28647B2}" type="presOf" srcId="{FA711432-52FF-449A-96AC-E9B964DAEC35}" destId="{E6B3F149-FD9C-4184-B517-50DE17DC9F42}" srcOrd="0" destOrd="0" presId="urn:microsoft.com/office/officeart/2016/7/layout/HexagonTimeline"/>
    <dgm:cxn modelId="{7B132C82-C23B-42A3-ABBB-55E47E316820}" type="presOf" srcId="{784C4D9C-6BD9-46A6-818E-2F9E32A0005D}" destId="{8EAC610B-FC2D-4E66-A096-2E23A75E8CE6}" srcOrd="0" destOrd="0" presId="urn:microsoft.com/office/officeart/2016/7/layout/HexagonTimeline"/>
    <dgm:cxn modelId="{6FEBC895-0000-449D-9CFC-BE64F544A9B7}" type="presOf" srcId="{2B69C150-C962-46ED-A032-6DFF25CF63C4}" destId="{218458F2-C6C1-4CA1-95FD-E5E7768E5C6B}" srcOrd="0" destOrd="0" presId="urn:microsoft.com/office/officeart/2016/7/layout/HexagonTimeline"/>
    <dgm:cxn modelId="{A3808DBB-A8EC-4BF2-9D04-EECD876B6F64}" type="presOf" srcId="{470436C2-AB8C-44D2-A601-D202EF28CAB9}" destId="{28B7E585-1DEC-4555-8326-DC322CE6A0D9}" srcOrd="0" destOrd="0" presId="urn:microsoft.com/office/officeart/2016/7/layout/HexagonTimeline"/>
    <dgm:cxn modelId="{652564C5-1C9F-4165-825D-2B5E369E9B08}" srcId="{784C4D9C-6BD9-46A6-818E-2F9E32A0005D}" destId="{D0A82FB8-1752-4D6F-8410-65D45BE9561E}" srcOrd="0" destOrd="0" parTransId="{61919C9B-67C1-4818-8B22-371F0349AF0B}" sibTransId="{BC71044F-3945-4433-9507-0F1DA1FDC91A}"/>
    <dgm:cxn modelId="{F942B8C5-7323-42C5-81E3-24148E3D8472}" srcId="{B52194AD-BC1D-40A5-8061-74ED970CF0EC}" destId="{470436C2-AB8C-44D2-A601-D202EF28CAB9}" srcOrd="0" destOrd="0" parTransId="{5730B730-F013-48B6-BBEF-5A501064EB00}" sibTransId="{2125FE7A-30E1-4461-8054-0105ED556DC5}"/>
    <dgm:cxn modelId="{46802EFC-9BBB-47EF-8ED9-9055FA2CDFB1}" srcId="{B52194AD-BC1D-40A5-8061-74ED970CF0EC}" destId="{784C4D9C-6BD9-46A6-818E-2F9E32A0005D}" srcOrd="1" destOrd="0" parTransId="{8A955203-16FE-4E4A-A198-0745DE545A9D}" sibTransId="{C821C06E-AE69-427E-BAC3-DD095C5F5DE2}"/>
    <dgm:cxn modelId="{44ECAFA0-2169-46A1-8DEA-D62D887018A7}" type="presParOf" srcId="{CF9C7F8B-ACA5-4AF8-A08B-0E80CF03A32B}" destId="{33687FA3-D696-4D05-A921-E657360E9153}" srcOrd="0" destOrd="0" presId="urn:microsoft.com/office/officeart/2016/7/layout/HexagonTimeline"/>
    <dgm:cxn modelId="{460A7C98-D803-4727-A1DC-72EDEA07D4D6}" type="presParOf" srcId="{33687FA3-D696-4D05-A921-E657360E9153}" destId="{28B7E585-1DEC-4555-8326-DC322CE6A0D9}" srcOrd="0" destOrd="0" presId="urn:microsoft.com/office/officeart/2016/7/layout/HexagonTimeline"/>
    <dgm:cxn modelId="{E24777EC-6AC8-4377-B2D8-0D9493BDAB45}" type="presParOf" srcId="{33687FA3-D696-4D05-A921-E657360E9153}" destId="{E6B3F149-FD9C-4184-B517-50DE17DC9F42}" srcOrd="1" destOrd="0" presId="urn:microsoft.com/office/officeart/2016/7/layout/HexagonTimeline"/>
    <dgm:cxn modelId="{C6329462-37FF-4AFE-8912-32D76D759CD0}" type="presParOf" srcId="{33687FA3-D696-4D05-A921-E657360E9153}" destId="{9A3567F5-3505-4A84-B150-84541A114DAE}" srcOrd="2" destOrd="0" presId="urn:microsoft.com/office/officeart/2016/7/layout/HexagonTimeline"/>
    <dgm:cxn modelId="{45E52CEC-751D-4640-A2D6-3D5241A19C02}" type="presParOf" srcId="{33687FA3-D696-4D05-A921-E657360E9153}" destId="{3C2BEDA3-A6CB-4551-9245-20E856721676}" srcOrd="3" destOrd="0" presId="urn:microsoft.com/office/officeart/2016/7/layout/HexagonTimeline"/>
    <dgm:cxn modelId="{D72EBEDE-A9C4-4B81-BAAD-56F500EA7084}" type="presParOf" srcId="{33687FA3-D696-4D05-A921-E657360E9153}" destId="{C300CFD9-A852-4630-9F5A-D9052EC40FAA}" srcOrd="4" destOrd="0" presId="urn:microsoft.com/office/officeart/2016/7/layout/HexagonTimeline"/>
    <dgm:cxn modelId="{407A32A1-2F19-4BD8-B53F-D3A8FC036823}" type="presParOf" srcId="{CF9C7F8B-ACA5-4AF8-A08B-0E80CF03A32B}" destId="{89A522A2-C968-4BB0-AA0D-5C276045D013}" srcOrd="1" destOrd="0" presId="urn:microsoft.com/office/officeart/2016/7/layout/HexagonTimeline"/>
    <dgm:cxn modelId="{9D37C8CB-3E82-4C96-B28B-B407581E554F}" type="presParOf" srcId="{CF9C7F8B-ACA5-4AF8-A08B-0E80CF03A32B}" destId="{3F8C7F44-0E39-4E64-AFA3-81ED9F564258}" srcOrd="2" destOrd="0" presId="urn:microsoft.com/office/officeart/2016/7/layout/HexagonTimeline"/>
    <dgm:cxn modelId="{34E19442-60C1-40F9-A532-9F6088F823B7}" type="presParOf" srcId="{3F8C7F44-0E39-4E64-AFA3-81ED9F564258}" destId="{8EAC610B-FC2D-4E66-A096-2E23A75E8CE6}" srcOrd="0" destOrd="0" presId="urn:microsoft.com/office/officeart/2016/7/layout/HexagonTimeline"/>
    <dgm:cxn modelId="{ACCCCA10-412D-49F3-BDDE-7F2620822A4F}" type="presParOf" srcId="{3F8C7F44-0E39-4E64-AFA3-81ED9F564258}" destId="{4EBF67CA-7B13-4FE6-A5D4-F2B5DBB8EF10}" srcOrd="1" destOrd="0" presId="urn:microsoft.com/office/officeart/2016/7/layout/HexagonTimeline"/>
    <dgm:cxn modelId="{DE58CB4F-28A4-41A7-AD9D-0786C2CBE573}" type="presParOf" srcId="{3F8C7F44-0E39-4E64-AFA3-81ED9F564258}" destId="{EF2BCF49-D21A-4CE2-AE95-81209766FB18}" srcOrd="2" destOrd="0" presId="urn:microsoft.com/office/officeart/2016/7/layout/HexagonTimeline"/>
    <dgm:cxn modelId="{49F451C7-46F1-4D88-95C8-0EE862A46B8C}" type="presParOf" srcId="{3F8C7F44-0E39-4E64-AFA3-81ED9F564258}" destId="{0CC65804-80E2-457A-A25B-A52705EE142F}" srcOrd="3" destOrd="0" presId="urn:microsoft.com/office/officeart/2016/7/layout/HexagonTimeline"/>
    <dgm:cxn modelId="{6EC57F56-5F73-422F-A881-0737F4A8749F}" type="presParOf" srcId="{3F8C7F44-0E39-4E64-AFA3-81ED9F564258}" destId="{004F0C39-4635-43A3-8A4E-EA640B51ABF7}" srcOrd="4" destOrd="0" presId="urn:microsoft.com/office/officeart/2016/7/layout/HexagonTimeline"/>
    <dgm:cxn modelId="{010D9234-25DE-4A44-97EF-DB4F5DBC61F2}" type="presParOf" srcId="{CF9C7F8B-ACA5-4AF8-A08B-0E80CF03A32B}" destId="{61A8C36E-8A1B-40F2-AED1-4DCA68BADEF4}" srcOrd="3" destOrd="0" presId="urn:microsoft.com/office/officeart/2016/7/layout/HexagonTimeline"/>
    <dgm:cxn modelId="{8CCB8D40-E4B5-4972-BD51-A718E2557FB0}" type="presParOf" srcId="{CF9C7F8B-ACA5-4AF8-A08B-0E80CF03A32B}" destId="{25653124-9BAA-4AE1-8304-AA26FB2E3F53}" srcOrd="4" destOrd="0" presId="urn:microsoft.com/office/officeart/2016/7/layout/HexagonTimeline"/>
    <dgm:cxn modelId="{39B4A008-607F-4E02-BA02-B61B20CC491F}" type="presParOf" srcId="{25653124-9BAA-4AE1-8304-AA26FB2E3F53}" destId="{218458F2-C6C1-4CA1-95FD-E5E7768E5C6B}" srcOrd="0" destOrd="0" presId="urn:microsoft.com/office/officeart/2016/7/layout/HexagonTimeline"/>
    <dgm:cxn modelId="{B5EE1C41-7BF2-4595-8AD9-41F8F808BCFE}" type="presParOf" srcId="{25653124-9BAA-4AE1-8304-AA26FB2E3F53}" destId="{5401E5BC-5137-49E4-9201-53966AC64854}" srcOrd="1" destOrd="0" presId="urn:microsoft.com/office/officeart/2016/7/layout/HexagonTimeline"/>
    <dgm:cxn modelId="{DD7B6716-3267-4B0D-95F8-E6C8763DC697}" type="presParOf" srcId="{25653124-9BAA-4AE1-8304-AA26FB2E3F53}" destId="{74850E5A-A27F-4C49-B524-9BDA42FD5C7E}" srcOrd="2" destOrd="0" presId="urn:microsoft.com/office/officeart/2016/7/layout/HexagonTimeline"/>
    <dgm:cxn modelId="{7476A7B6-D3D8-479B-9A47-744FE27358A6}" type="presParOf" srcId="{25653124-9BAA-4AE1-8304-AA26FB2E3F53}" destId="{59A7864F-BA2A-4DE3-9F4E-36E9E79426E5}" srcOrd="3" destOrd="0" presId="urn:microsoft.com/office/officeart/2016/7/layout/HexagonTimeline"/>
    <dgm:cxn modelId="{917F477E-0683-4988-8DC4-6AC282324A2E}" type="presParOf" srcId="{25653124-9BAA-4AE1-8304-AA26FB2E3F53}" destId="{EC21299B-726A-4025-B88D-0937A475202F}"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0770DD-385F-4673-8558-0ED47B77E994}">
      <dsp:nvSpPr>
        <dsp:cNvPr id="0" name=""/>
        <dsp:cNvSpPr/>
      </dsp:nvSpPr>
      <dsp:spPr>
        <a:xfrm>
          <a:off x="638099" y="98409"/>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BE7B07-2EB8-406E-99A5-76453EEF1F80}">
      <dsp:nvSpPr>
        <dsp:cNvPr id="0" name=""/>
        <dsp:cNvSpPr/>
      </dsp:nvSpPr>
      <dsp:spPr>
        <a:xfrm>
          <a:off x="1003724" y="464034"/>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7D1229-2FE6-4E4E-9986-CD0FEE7D5B6E}">
      <dsp:nvSpPr>
        <dsp:cNvPr id="0" name=""/>
        <dsp:cNvSpPr/>
      </dsp:nvSpPr>
      <dsp:spPr>
        <a:xfrm>
          <a:off x="89662" y="2348409"/>
          <a:ext cx="2812500" cy="113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ZA" sz="1800" b="1" kern="1200" dirty="0"/>
            <a:t>Narrative Arc</a:t>
          </a:r>
          <a:r>
            <a:rPr lang="en-ZA" sz="1800" kern="1200" dirty="0"/>
            <a:t>: </a:t>
          </a:r>
        </a:p>
        <a:p>
          <a:pPr marL="0" lvl="0" indent="0" algn="ctr" defTabSz="800100">
            <a:lnSpc>
              <a:spcPct val="100000"/>
            </a:lnSpc>
            <a:spcBef>
              <a:spcPct val="0"/>
            </a:spcBef>
            <a:spcAft>
              <a:spcPct val="35000"/>
            </a:spcAft>
            <a:buNone/>
            <a:defRPr cap="all"/>
          </a:pPr>
          <a:r>
            <a:rPr lang="en-ZA" sz="1800" kern="1200" cap="none" dirty="0"/>
            <a:t>Introduction, dramatic build, climax, revelation, resolution.</a:t>
          </a:r>
          <a:endParaRPr lang="en-US" sz="1800" kern="1200" dirty="0"/>
        </a:p>
      </dsp:txBody>
      <dsp:txXfrm>
        <a:off x="89662" y="2348409"/>
        <a:ext cx="2812500" cy="1134580"/>
      </dsp:txXfrm>
    </dsp:sp>
    <dsp:sp modelId="{554B4BDE-F642-46B5-9C8D-390EF734B420}">
      <dsp:nvSpPr>
        <dsp:cNvPr id="0" name=""/>
        <dsp:cNvSpPr/>
      </dsp:nvSpPr>
      <dsp:spPr>
        <a:xfrm>
          <a:off x="3942787" y="98409"/>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FDE46-6B18-4050-A7ED-F2055E073684}">
      <dsp:nvSpPr>
        <dsp:cNvPr id="0" name=""/>
        <dsp:cNvSpPr/>
      </dsp:nvSpPr>
      <dsp:spPr>
        <a:xfrm>
          <a:off x="4308412" y="464034"/>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9BD00-F117-4F5A-84CD-84B7CC14B791}">
      <dsp:nvSpPr>
        <dsp:cNvPr id="0" name=""/>
        <dsp:cNvSpPr/>
      </dsp:nvSpPr>
      <dsp:spPr>
        <a:xfrm>
          <a:off x="3394350" y="2348409"/>
          <a:ext cx="2812500" cy="113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ZA" sz="1800" b="1" kern="1200" dirty="0"/>
            <a:t>Visual Storytelling</a:t>
          </a:r>
          <a:r>
            <a:rPr lang="en-ZA" sz="1800" kern="1200" dirty="0"/>
            <a:t>: </a:t>
          </a:r>
        </a:p>
        <a:p>
          <a:pPr marL="0" lvl="0" indent="0" algn="ctr" defTabSz="800100">
            <a:lnSpc>
              <a:spcPct val="100000"/>
            </a:lnSpc>
            <a:spcBef>
              <a:spcPct val="0"/>
            </a:spcBef>
            <a:spcAft>
              <a:spcPct val="35000"/>
            </a:spcAft>
            <a:buNone/>
            <a:defRPr cap="all"/>
          </a:pPr>
          <a:r>
            <a:rPr lang="en-ZA" sz="1800" kern="1200" cap="none" dirty="0"/>
            <a:t>The use of images, infographics, and layout design.</a:t>
          </a:r>
          <a:endParaRPr lang="en-US" sz="1800" kern="1200" dirty="0"/>
        </a:p>
      </dsp:txBody>
      <dsp:txXfrm>
        <a:off x="3394350" y="2348409"/>
        <a:ext cx="2812500" cy="1134580"/>
      </dsp:txXfrm>
    </dsp:sp>
    <dsp:sp modelId="{E6B1044E-D190-4ACB-A361-57C2B31FB400}">
      <dsp:nvSpPr>
        <dsp:cNvPr id="0" name=""/>
        <dsp:cNvSpPr/>
      </dsp:nvSpPr>
      <dsp:spPr>
        <a:xfrm>
          <a:off x="7247475" y="98409"/>
          <a:ext cx="1715625" cy="17156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424BF1-405D-40EC-AA68-792F1ADCA1ED}">
      <dsp:nvSpPr>
        <dsp:cNvPr id="0" name=""/>
        <dsp:cNvSpPr/>
      </dsp:nvSpPr>
      <dsp:spPr>
        <a:xfrm>
          <a:off x="7613100" y="464034"/>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CF6A6C-93A1-4571-9E7F-CDEB29839354}">
      <dsp:nvSpPr>
        <dsp:cNvPr id="0" name=""/>
        <dsp:cNvSpPr/>
      </dsp:nvSpPr>
      <dsp:spPr>
        <a:xfrm>
          <a:off x="6699037" y="2348409"/>
          <a:ext cx="2812500" cy="113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ZA" sz="1800" b="1" kern="1200" dirty="0"/>
            <a:t>Voice and Tone</a:t>
          </a:r>
          <a:r>
            <a:rPr lang="en-ZA" sz="1800" kern="1200" dirty="0"/>
            <a:t>: </a:t>
          </a:r>
        </a:p>
        <a:p>
          <a:pPr marL="0" lvl="0" indent="0" algn="ctr" defTabSz="800100">
            <a:lnSpc>
              <a:spcPct val="100000"/>
            </a:lnSpc>
            <a:spcBef>
              <a:spcPct val="0"/>
            </a:spcBef>
            <a:spcAft>
              <a:spcPct val="35000"/>
            </a:spcAft>
            <a:buNone/>
            <a:defRPr cap="all"/>
          </a:pPr>
          <a:r>
            <a:rPr lang="en-ZA" sz="1800" kern="1200" cap="none" dirty="0"/>
            <a:t>The writer’s voice and tone.</a:t>
          </a:r>
          <a:endParaRPr lang="en-US" sz="1800" kern="1200" cap="none" dirty="0"/>
        </a:p>
      </dsp:txBody>
      <dsp:txXfrm>
        <a:off x="6699037" y="2348409"/>
        <a:ext cx="2812500" cy="1134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7E585-1DEC-4555-8326-DC322CE6A0D9}">
      <dsp:nvSpPr>
        <dsp:cNvPr id="0" name=""/>
        <dsp:cNvSpPr/>
      </dsp:nvSpPr>
      <dsp:spPr>
        <a:xfrm>
          <a:off x="487755" y="1634490"/>
          <a:ext cx="2482455" cy="445770"/>
        </a:xfrm>
        <a:prstGeom prst="homePlate">
          <a:avLst>
            <a:gd name="adj" fmla="val 4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kern="1200" dirty="0"/>
            <a:t>Readers</a:t>
          </a:r>
        </a:p>
      </dsp:txBody>
      <dsp:txXfrm>
        <a:off x="487755" y="1634490"/>
        <a:ext cx="2393301" cy="445770"/>
      </dsp:txXfrm>
    </dsp:sp>
    <dsp:sp modelId="{E6B3F149-FD9C-4184-B517-50DE17DC9F42}">
      <dsp:nvSpPr>
        <dsp:cNvPr id="0" name=""/>
        <dsp:cNvSpPr/>
      </dsp:nvSpPr>
      <dsp:spPr>
        <a:xfrm>
          <a:off x="5055" y="0"/>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GB" sz="1400" kern="1200" dirty="0"/>
            <a:t>Using audience and data insights = solving readers problems</a:t>
          </a:r>
          <a:endParaRPr lang="en-US" sz="1400" kern="1200" dirty="0"/>
        </a:p>
      </dsp:txBody>
      <dsp:txXfrm>
        <a:off x="5055" y="0"/>
        <a:ext cx="3447854" cy="1188720"/>
      </dsp:txXfrm>
    </dsp:sp>
    <dsp:sp modelId="{89A522A2-C968-4BB0-AA0D-5C276045D013}">
      <dsp:nvSpPr>
        <dsp:cNvPr id="0" name=""/>
        <dsp:cNvSpPr/>
      </dsp:nvSpPr>
      <dsp:spPr>
        <a:xfrm>
          <a:off x="2970210" y="1857375"/>
          <a:ext cx="970165" cy="0"/>
        </a:xfrm>
        <a:custGeom>
          <a:avLst/>
          <a:gdLst/>
          <a:ahLst/>
          <a:cxnLst/>
          <a:rect l="0" t="0" r="0" b="0"/>
          <a:pathLst>
            <a:path>
              <a:moveTo>
                <a:pt x="0" y="0"/>
              </a:moveTo>
              <a:lnTo>
                <a:pt x="970165" y="0"/>
              </a:lnTo>
            </a:path>
          </a:pathLst>
        </a:custGeom>
        <a:no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A3567F5-3505-4A84-B150-84541A114DAE}">
      <dsp:nvSpPr>
        <dsp:cNvPr id="0" name=""/>
        <dsp:cNvSpPr/>
      </dsp:nvSpPr>
      <dsp:spPr>
        <a:xfrm>
          <a:off x="1728982"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C2BEDA3-A6CB-4551-9245-20E856721676}">
      <dsp:nvSpPr>
        <dsp:cNvPr id="0" name=""/>
        <dsp:cNvSpPr/>
      </dsp:nvSpPr>
      <dsp:spPr>
        <a:xfrm>
          <a:off x="1691835" y="1188720"/>
          <a:ext cx="74295" cy="7429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EAC610B-FC2D-4E66-A096-2E23A75E8CE6}">
      <dsp:nvSpPr>
        <dsp:cNvPr id="0" name=""/>
        <dsp:cNvSpPr/>
      </dsp:nvSpPr>
      <dsp:spPr>
        <a:xfrm>
          <a:off x="3940376" y="1634490"/>
          <a:ext cx="2482455" cy="445770"/>
        </a:xfrm>
        <a:prstGeom prst="hexagon">
          <a:avLst>
            <a:gd name="adj" fmla="val 40000"/>
            <a:gd name="vf" fmla="val 11547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kern="1200" dirty="0"/>
            <a:t>Shrinking newsrooms</a:t>
          </a:r>
        </a:p>
      </dsp:txBody>
      <dsp:txXfrm>
        <a:off x="4206683" y="1682310"/>
        <a:ext cx="1949841" cy="350130"/>
      </dsp:txXfrm>
    </dsp:sp>
    <dsp:sp modelId="{4EBF67CA-7B13-4FE6-A5D4-F2B5DBB8EF10}">
      <dsp:nvSpPr>
        <dsp:cNvPr id="0" name=""/>
        <dsp:cNvSpPr/>
      </dsp:nvSpPr>
      <dsp:spPr>
        <a:xfrm>
          <a:off x="3457676" y="2526029"/>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GB" sz="1400" kern="1200" dirty="0"/>
            <a:t>Newsrooms are staffed by people who are heavy news consumers i.e. they prioritise personal interest and sexy stories</a:t>
          </a:r>
          <a:endParaRPr lang="en-US" sz="1400" kern="1200" dirty="0"/>
        </a:p>
      </dsp:txBody>
      <dsp:txXfrm>
        <a:off x="3457676" y="2526029"/>
        <a:ext cx="3447854" cy="1188720"/>
      </dsp:txXfrm>
    </dsp:sp>
    <dsp:sp modelId="{61A8C36E-8A1B-40F2-AED1-4DCA68BADEF4}">
      <dsp:nvSpPr>
        <dsp:cNvPr id="0" name=""/>
        <dsp:cNvSpPr/>
      </dsp:nvSpPr>
      <dsp:spPr>
        <a:xfrm>
          <a:off x="6422831" y="1857375"/>
          <a:ext cx="960632" cy="0"/>
        </a:xfrm>
        <a:custGeom>
          <a:avLst/>
          <a:gdLst/>
          <a:ahLst/>
          <a:cxnLst/>
          <a:rect l="0" t="0" r="0" b="0"/>
          <a:pathLst>
            <a:path>
              <a:moveTo>
                <a:pt x="0" y="0"/>
              </a:moveTo>
              <a:lnTo>
                <a:pt x="960632" y="0"/>
              </a:lnTo>
            </a:path>
          </a:pathLst>
        </a:custGeom>
        <a:noFill/>
        <a:ln w="6350" cap="flat" cmpd="sng" algn="in">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2BCF49-D21A-4CE2-AE95-81209766FB18}">
      <dsp:nvSpPr>
        <dsp:cNvPr id="0" name=""/>
        <dsp:cNvSpPr/>
      </dsp:nvSpPr>
      <dsp:spPr>
        <a:xfrm>
          <a:off x="5181603" y="2080260"/>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C65804-80E2-457A-A25B-A52705EE142F}">
      <dsp:nvSpPr>
        <dsp:cNvPr id="0" name=""/>
        <dsp:cNvSpPr/>
      </dsp:nvSpPr>
      <dsp:spPr>
        <a:xfrm>
          <a:off x="5144456" y="2451734"/>
          <a:ext cx="74295" cy="7429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18458F2-C6C1-4CA1-95FD-E5E7768E5C6B}">
      <dsp:nvSpPr>
        <dsp:cNvPr id="0" name=""/>
        <dsp:cNvSpPr/>
      </dsp:nvSpPr>
      <dsp:spPr>
        <a:xfrm rot="10800000">
          <a:off x="7383464" y="1634490"/>
          <a:ext cx="2482455" cy="445770"/>
        </a:xfrm>
        <a:prstGeom prst="homePlate">
          <a:avLst>
            <a:gd name="adj" fmla="val 40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w="6350" cap="flat" cmpd="sng" algn="in">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en-US" sz="1200" kern="1200" dirty="0"/>
            <a:t>Revenue</a:t>
          </a:r>
        </a:p>
      </dsp:txBody>
      <dsp:txXfrm rot="10800000">
        <a:off x="7472618" y="1634490"/>
        <a:ext cx="2393301" cy="445770"/>
      </dsp:txXfrm>
    </dsp:sp>
    <dsp:sp modelId="{5401E5BC-5137-49E4-9201-53966AC64854}">
      <dsp:nvSpPr>
        <dsp:cNvPr id="0" name=""/>
        <dsp:cNvSpPr/>
      </dsp:nvSpPr>
      <dsp:spPr>
        <a:xfrm>
          <a:off x="6900764" y="0"/>
          <a:ext cx="3447854" cy="1188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GB" sz="1400" kern="1200" dirty="0"/>
            <a:t>With the decline of print media, publishers have to find on average four different sustainable revenue streams. </a:t>
          </a:r>
          <a:endParaRPr lang="en-US" sz="1400" kern="1200" dirty="0"/>
        </a:p>
      </dsp:txBody>
      <dsp:txXfrm>
        <a:off x="6900764" y="0"/>
        <a:ext cx="3447854" cy="1188720"/>
      </dsp:txXfrm>
    </dsp:sp>
    <dsp:sp modelId="{74850E5A-A27F-4C49-B524-9BDA42FD5C7E}">
      <dsp:nvSpPr>
        <dsp:cNvPr id="0" name=""/>
        <dsp:cNvSpPr/>
      </dsp:nvSpPr>
      <dsp:spPr>
        <a:xfrm>
          <a:off x="8624692" y="1263015"/>
          <a:ext cx="0" cy="371475"/>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9A7864F-BA2A-4DE3-9F4E-36E9E79426E5}">
      <dsp:nvSpPr>
        <dsp:cNvPr id="0" name=""/>
        <dsp:cNvSpPr/>
      </dsp:nvSpPr>
      <dsp:spPr>
        <a:xfrm>
          <a:off x="8587544" y="1188720"/>
          <a:ext cx="74295" cy="74295"/>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49B8E-04C2-B541-9833-6E4FEDF49C10}" type="datetimeFigureOut">
              <a:rPr lang="en-US" smtClean="0"/>
              <a:t>11/15/23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ABD1A-2055-1A4C-860F-04C2CD45BF5E}" type="slidenum">
              <a:rPr lang="en-US" smtClean="0"/>
              <a:t>‹#›</a:t>
            </a:fld>
            <a:endParaRPr lang="en-US"/>
          </a:p>
        </p:txBody>
      </p:sp>
    </p:spTree>
    <p:extLst>
      <p:ext uri="{BB962C8B-B14F-4D97-AF65-F5344CB8AC3E}">
        <p14:creationId xmlns:p14="http://schemas.microsoft.com/office/powerpoint/2010/main" val="284211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tatista.com/statistics/462958/internet-users-south-africa"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ict4peace.org/wp-content/uploads/2007/05/we_media.pdf" TargetMode="External"/><Relationship Id="rId4" Type="http://schemas.openxmlformats.org/officeDocument/2006/relationships/hyperlink" Target="https://www.electronicshub.org/the-average-screen-time-and-usage-by-countr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tatista.com/statistics/1189958/penetration-rate-of-social-media-in-south-afric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2</a:t>
            </a:fld>
            <a:endParaRPr lang="en-US"/>
          </a:p>
        </p:txBody>
      </p:sp>
    </p:spTree>
    <p:extLst>
      <p:ext uri="{BB962C8B-B14F-4D97-AF65-F5344CB8AC3E}">
        <p14:creationId xmlns:p14="http://schemas.microsoft.com/office/powerpoint/2010/main" val="1294503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Strategies for Creating Engaging Content</a:t>
            </a:r>
          </a:p>
          <a:p>
            <a:pPr>
              <a:buFont typeface="Arial" panose="020B0604020202020204" pitchFamily="34" charset="0"/>
              <a:buChar char="•"/>
            </a:pPr>
            <a:r>
              <a:rPr lang="en-ZA" b="1" dirty="0"/>
              <a:t>Understanding the target audience </a:t>
            </a:r>
            <a:r>
              <a:rPr lang="en-ZA" dirty="0"/>
              <a:t>: Tailoring content to the interests, behaviours, and preferences of the target audience.</a:t>
            </a:r>
          </a:p>
          <a:p>
            <a:pPr>
              <a:buFont typeface="Arial" panose="020B0604020202020204" pitchFamily="34" charset="0"/>
              <a:buChar char="•"/>
            </a:pPr>
            <a:r>
              <a:rPr lang="en-ZA" b="1" dirty="0"/>
              <a:t>The Visual Appeal of Your Content</a:t>
            </a:r>
            <a:r>
              <a:rPr lang="en-ZA" dirty="0"/>
              <a:t>: Using high-quality visuals and creative formats to grab attention.</a:t>
            </a:r>
          </a:p>
          <a:p>
            <a:pPr>
              <a:buFont typeface="Arial" panose="020B0604020202020204" pitchFamily="34" charset="0"/>
              <a:buChar char="•"/>
            </a:pPr>
            <a:r>
              <a:rPr lang="en-ZA" b="1" dirty="0"/>
              <a:t>Narrative </a:t>
            </a:r>
            <a:r>
              <a:rPr lang="en-ZA" dirty="0"/>
              <a:t>: Employing narrative techniques to make content more relatable and memorable.</a:t>
            </a:r>
          </a:p>
          <a:p>
            <a:pPr>
              <a:buFont typeface="Arial" panose="020B0604020202020204" pitchFamily="34" charset="0"/>
              <a:buChar char="•"/>
            </a:pPr>
            <a:r>
              <a:rPr lang="en-ZA" b="1" dirty="0"/>
              <a:t>Being consistent and authentic</a:t>
            </a:r>
            <a:r>
              <a:rPr lang="en-ZA" dirty="0"/>
              <a:t>: Maintaining a consistent voice and style that resonates with the brand or individual's authenticity.</a:t>
            </a:r>
          </a:p>
          <a:p>
            <a:r>
              <a:rPr lang="en-ZA" dirty="0"/>
              <a:t>Managing Social Media Accounts</a:t>
            </a:r>
          </a:p>
          <a:p>
            <a:pPr>
              <a:buFont typeface="Arial" panose="020B0604020202020204" pitchFamily="34" charset="0"/>
              <a:buChar char="•"/>
            </a:pPr>
            <a:r>
              <a:rPr lang="en-ZA" b="1" dirty="0"/>
              <a:t>Scheduling</a:t>
            </a:r>
            <a:r>
              <a:rPr lang="en-ZA" dirty="0"/>
              <a:t>: Using tools to schedule posts at optimal times for engagement. Like Hootsuite which is the most popular but also easiest to use across platforms.</a:t>
            </a:r>
          </a:p>
          <a:p>
            <a:pPr>
              <a:buFont typeface="Arial" panose="020B0604020202020204" pitchFamily="34" charset="0"/>
              <a:buChar char="•"/>
            </a:pPr>
            <a:r>
              <a:rPr lang="en-ZA" b="1" dirty="0"/>
              <a:t>Interaction</a:t>
            </a:r>
            <a:r>
              <a:rPr lang="en-ZA" dirty="0"/>
              <a:t>: Actively engaging with the audience through comments, messages, and community management.</a:t>
            </a:r>
          </a:p>
          <a:p>
            <a:pPr>
              <a:buFont typeface="Arial" panose="020B0604020202020204" pitchFamily="34" charset="0"/>
              <a:buChar char="•"/>
            </a:pPr>
            <a:r>
              <a:rPr lang="en-ZA" b="1" dirty="0"/>
              <a:t>Analytics</a:t>
            </a:r>
            <a:r>
              <a:rPr lang="en-ZA" dirty="0"/>
              <a:t>: Regularly reviewing performance metrics to understand what works and refine strategies. At the end of the day you want to give your audiences the best curated content that helps them stay informed and make empowered decisions about their lives.</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16</a:t>
            </a:fld>
            <a:endParaRPr lang="en-US"/>
          </a:p>
        </p:txBody>
      </p:sp>
    </p:spTree>
    <p:extLst>
      <p:ext uri="{BB962C8B-B14F-4D97-AF65-F5344CB8AC3E}">
        <p14:creationId xmlns:p14="http://schemas.microsoft.com/office/powerpoint/2010/main" val="52553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Tips for Maximizing Reach and Engagement</a:t>
            </a:r>
          </a:p>
          <a:p>
            <a:pPr>
              <a:buFont typeface="Arial" panose="020B0604020202020204" pitchFamily="34" charset="0"/>
              <a:buChar char="•"/>
            </a:pPr>
            <a:r>
              <a:rPr lang="en-ZA" b="1" dirty="0"/>
              <a:t>Hashtag Usage</a:t>
            </a:r>
            <a:r>
              <a:rPr lang="en-ZA" dirty="0"/>
              <a:t>: Smart use of relevant and trending hashtags to increase visibility.</a:t>
            </a:r>
          </a:p>
          <a:p>
            <a:pPr>
              <a:buFont typeface="Arial" panose="020B0604020202020204" pitchFamily="34" charset="0"/>
              <a:buChar char="•"/>
            </a:pPr>
            <a:r>
              <a:rPr lang="en-ZA" b="1" dirty="0"/>
              <a:t>Collaborations and Influencer Partnerships</a:t>
            </a:r>
            <a:r>
              <a:rPr lang="en-ZA" dirty="0"/>
              <a:t>: Partnering with influencers or other organizations to expand reach.</a:t>
            </a:r>
          </a:p>
          <a:p>
            <a:pPr>
              <a:buFont typeface="Arial" panose="020B0604020202020204" pitchFamily="34" charset="0"/>
              <a:buChar char="•"/>
            </a:pPr>
            <a:r>
              <a:rPr lang="en-ZA" b="1" dirty="0"/>
              <a:t>Engagement Strategies</a:t>
            </a:r>
            <a:r>
              <a:rPr lang="en-ZA" dirty="0"/>
              <a:t>: Encouraging user interaction through polls, contests, and user-generated content.</a:t>
            </a:r>
          </a:p>
          <a:p>
            <a:pPr>
              <a:buFont typeface="Arial" panose="020B0604020202020204" pitchFamily="34" charset="0"/>
              <a:buChar char="•"/>
            </a:pPr>
            <a:r>
              <a:rPr lang="en-ZA" b="1" dirty="0"/>
              <a:t>Adaptive Content</a:t>
            </a:r>
            <a:r>
              <a:rPr lang="en-ZA" dirty="0"/>
              <a:t>: Creating platform-specific content to cater to the unique format and audience of each social media channel.</a:t>
            </a:r>
          </a:p>
          <a:p>
            <a:r>
              <a:rPr lang="en-ZA" dirty="0"/>
              <a:t>In summary, this section of your presentation will cover the foundational aspects of social media, delve into effective content creation and management strategies, and explore ways to leverage these platforms for maximum impact. By incorporating real-world examples and practical tips, you can provide a comprehensive and engaging overview of social media's role in today's digital landscape.</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17</a:t>
            </a:fld>
            <a:endParaRPr lang="en-US"/>
          </a:p>
        </p:txBody>
      </p:sp>
    </p:spTree>
    <p:extLst>
      <p:ext uri="{BB962C8B-B14F-4D97-AF65-F5344CB8AC3E}">
        <p14:creationId xmlns:p14="http://schemas.microsoft.com/office/powerpoint/2010/main" val="292521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Adapting to Industry Challenges in the Modern Newsroom</a:t>
            </a:r>
          </a:p>
          <a:p>
            <a:r>
              <a:rPr lang="en-ZA" b="1" dirty="0"/>
              <a:t>Economic Challenges in the Industry</a:t>
            </a:r>
            <a:r>
              <a:rPr lang="en-ZA" dirty="0"/>
              <a:t>:</a:t>
            </a:r>
          </a:p>
          <a:p>
            <a:pPr>
              <a:buFont typeface="Arial" panose="020B0604020202020204" pitchFamily="34" charset="0"/>
              <a:buChar char="•"/>
            </a:pPr>
            <a:r>
              <a:rPr lang="en-ZA" dirty="0"/>
              <a:t>The landscape of journalism is facing significant economic challenges. The decline in print media circulation and advertising revenue, which has historically been the financial backbone of newspapers, has been exacerbated by the Covid-19 pandemic. This accelerated the structural shift already underway in the industry.</a:t>
            </a:r>
          </a:p>
          <a:p>
            <a:r>
              <a:rPr lang="en-ZA" b="1" dirty="0"/>
              <a:t>Strategic Resource Sharing and Digital Transition</a:t>
            </a:r>
            <a:r>
              <a:rPr lang="en-ZA" dirty="0"/>
              <a:t>:</a:t>
            </a:r>
          </a:p>
          <a:p>
            <a:pPr>
              <a:buFont typeface="Arial" panose="020B0604020202020204" pitchFamily="34" charset="0"/>
              <a:buChar char="•"/>
            </a:pPr>
            <a:r>
              <a:rPr lang="en-ZA" dirty="0"/>
              <a:t>To navigate these challenges, many media houses have strategically shared print resources. Print publication had to accelerate their transition to digital platforms to retain and convert our traditional print audience.</a:t>
            </a:r>
          </a:p>
          <a:p>
            <a:r>
              <a:rPr lang="en-ZA" b="1" dirty="0"/>
              <a:t>Understanding and Engaging the Digital Audience</a:t>
            </a:r>
            <a:r>
              <a:rPr lang="en-ZA" dirty="0"/>
              <a:t>:</a:t>
            </a:r>
          </a:p>
          <a:p>
            <a:pPr>
              <a:buFont typeface="Arial" panose="020B0604020202020204" pitchFamily="34" charset="0"/>
              <a:buChar char="•"/>
            </a:pPr>
            <a:r>
              <a:rPr lang="en-ZA" dirty="0"/>
              <a:t>A critical step has been to deeply understand the needs, behaviours, and interests of our digital audience. We've focused on reaching them where they are most active, crafting content with deliberate and targeted intentions.</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19</a:t>
            </a:fld>
            <a:endParaRPr lang="en-US"/>
          </a:p>
        </p:txBody>
      </p:sp>
    </p:spTree>
    <p:extLst>
      <p:ext uri="{BB962C8B-B14F-4D97-AF65-F5344CB8AC3E}">
        <p14:creationId xmlns:p14="http://schemas.microsoft.com/office/powerpoint/2010/main" val="3295854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Newsroom Transformation and Cross-Platform Integration</a:t>
            </a:r>
            <a:r>
              <a:rPr lang="en-ZA" dirty="0"/>
              <a:t>:</a:t>
            </a:r>
          </a:p>
          <a:p>
            <a:pPr>
              <a:buFont typeface="Arial" panose="020B0604020202020204" pitchFamily="34" charset="0"/>
              <a:buChar char="•"/>
            </a:pPr>
            <a:r>
              <a:rPr lang="en-ZA" dirty="0"/>
              <a:t>Adapting to these changes with a team of 38 members involved transforming our newsroom culture and operational approach. We've aligned our digital production with the principles we hold in print journalism.</a:t>
            </a:r>
          </a:p>
          <a:p>
            <a:pPr>
              <a:buFont typeface="Arial" panose="020B0604020202020204" pitchFamily="34" charset="0"/>
              <a:buChar char="•"/>
            </a:pPr>
            <a:r>
              <a:rPr lang="en-ZA" dirty="0"/>
              <a:t>Our sub-editors now work fluidly across different platforms. Our writers have shifted from ad-hoc online submissions to a structured roster. This ensures lead stories are consistently published according to our online schedule. Learn to advocate for your story and your audience. Take it personal! </a:t>
            </a:r>
          </a:p>
          <a:p>
            <a:r>
              <a:rPr lang="en-ZA" b="1" dirty="0"/>
              <a:t>Enhanced Audience Experience and Engagement</a:t>
            </a:r>
            <a:r>
              <a:rPr lang="en-ZA" dirty="0"/>
              <a:t>:</a:t>
            </a:r>
          </a:p>
          <a:p>
            <a:pPr>
              <a:buFont typeface="Arial" panose="020B0604020202020204" pitchFamily="34" charset="0"/>
              <a:buChar char="•"/>
            </a:pPr>
            <a:r>
              <a:rPr lang="en-ZA" dirty="0"/>
              <a:t>By synchronizing our online content with the familiar rhythm of our print publications, we've significantly enriched the audience experience. This approach has been met with positive responses from our readers, as they enjoy a seamless experience, whether they are browsing our website, reading our digital newsletters, or enjoying our Sunday edition.</a:t>
            </a:r>
          </a:p>
          <a:p>
            <a:pPr>
              <a:buFont typeface="Arial" panose="020B0604020202020204" pitchFamily="34" charset="0"/>
              <a:buChar char="•"/>
            </a:pPr>
            <a:r>
              <a:rPr lang="en-ZA" dirty="0"/>
              <a:t>This evolution has not only maintained but enhanced our connection with our audience, demonstrating our commitment to quality journalism in an ever-changing media landscape.</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20</a:t>
            </a:fld>
            <a:endParaRPr lang="en-US"/>
          </a:p>
        </p:txBody>
      </p:sp>
    </p:spTree>
    <p:extLst>
      <p:ext uri="{BB962C8B-B14F-4D97-AF65-F5344CB8AC3E}">
        <p14:creationId xmlns:p14="http://schemas.microsoft.com/office/powerpoint/2010/main" val="357441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0" i="0" dirty="0">
                <a:solidFill>
                  <a:srgbClr val="333333"/>
                </a:solidFill>
                <a:effectLst/>
                <a:latin typeface="Georgia" panose="02040502050405020303" pitchFamily="18" charset="0"/>
              </a:rPr>
              <a:t>The number of South African internet users has </a:t>
            </a:r>
            <a:r>
              <a:rPr lang="en-ZA" b="0" i="0" dirty="0">
                <a:solidFill>
                  <a:srgbClr val="333333"/>
                </a:solidFill>
                <a:effectLst/>
                <a:latin typeface="Georgia" panose="02040502050405020303" pitchFamily="18" charset="0"/>
                <a:hlinkClick r:id="rId3"/>
              </a:rPr>
              <a:t>nearly doubled</a:t>
            </a:r>
            <a:r>
              <a:rPr lang="en-ZA" b="0" i="0" dirty="0">
                <a:solidFill>
                  <a:srgbClr val="333333"/>
                </a:solidFill>
                <a:effectLst/>
                <a:latin typeface="Georgia" panose="02040502050405020303" pitchFamily="18" charset="0"/>
              </a:rPr>
              <a:t> in the past decade. One </a:t>
            </a:r>
            <a:r>
              <a:rPr lang="en-ZA" b="0" i="0" dirty="0">
                <a:solidFill>
                  <a:srgbClr val="333333"/>
                </a:solidFill>
                <a:effectLst/>
                <a:latin typeface="Georgia" panose="02040502050405020303" pitchFamily="18" charset="0"/>
                <a:hlinkClick r:id="rId4"/>
              </a:rPr>
              <a:t>2023 study</a:t>
            </a:r>
            <a:r>
              <a:rPr lang="en-ZA" b="0" i="0" dirty="0">
                <a:solidFill>
                  <a:srgbClr val="333333"/>
                </a:solidFill>
                <a:effectLst/>
                <a:latin typeface="Georgia" panose="02040502050405020303" pitchFamily="18" charset="0"/>
              </a:rPr>
              <a:t> of 45 developed countries suggests that South Africans even lead the world when it comes to the amount of time spent in front of screens, at 58.2% of the day. </a:t>
            </a:r>
          </a:p>
          <a:p>
            <a:r>
              <a:rPr lang="en-ZA" b="0" i="0" dirty="0">
                <a:solidFill>
                  <a:srgbClr val="333333"/>
                </a:solidFill>
                <a:effectLst/>
                <a:latin typeface="Georgia" panose="02040502050405020303" pitchFamily="18" charset="0"/>
              </a:rPr>
              <a:t>This digital transformation has significant implications for the country’s media. Particularly for newsrooms that want to engage online audiences in a time when news production has evolved towards </a:t>
            </a:r>
            <a:r>
              <a:rPr lang="en-ZA" b="0" i="0" dirty="0">
                <a:solidFill>
                  <a:srgbClr val="333333"/>
                </a:solidFill>
                <a:effectLst/>
                <a:latin typeface="Georgia" panose="02040502050405020303" pitchFamily="18" charset="0"/>
                <a:hlinkClick r:id="rId5"/>
              </a:rPr>
              <a:t>greater participation</a:t>
            </a:r>
            <a:r>
              <a:rPr lang="en-ZA" b="0" i="0" dirty="0">
                <a:solidFill>
                  <a:srgbClr val="333333"/>
                </a:solidFill>
                <a:effectLst/>
                <a:latin typeface="Georgia" panose="02040502050405020303" pitchFamily="18" charset="0"/>
              </a:rPr>
              <a:t> of citizens and civil society. More and more, listeners are </a:t>
            </a:r>
            <a:r>
              <a:rPr lang="en-ZA" b="0" i="0" dirty="0">
                <a:solidFill>
                  <a:srgbClr val="333333"/>
                </a:solidFill>
                <a:effectLst/>
                <a:latin typeface="Georgia" panose="02040502050405020303" pitchFamily="18" charset="0"/>
                <a:hlinkClick r:id="rId5"/>
              </a:rPr>
              <a:t>contributing</a:t>
            </a:r>
            <a:r>
              <a:rPr lang="en-ZA" b="0" i="0" dirty="0">
                <a:solidFill>
                  <a:srgbClr val="333333"/>
                </a:solidFill>
                <a:effectLst/>
                <a:latin typeface="Georgia" panose="02040502050405020303" pitchFamily="18" charset="0"/>
              </a:rPr>
              <a:t> to media processes.</a:t>
            </a:r>
          </a:p>
          <a:p>
            <a:endParaRPr lang="en-ZA" b="0" i="0" dirty="0">
              <a:solidFill>
                <a:srgbClr val="333333"/>
              </a:solidFill>
              <a:effectLst/>
              <a:latin typeface="Georgia" panose="02040502050405020303" pitchFamily="18" charset="0"/>
            </a:endParaRPr>
          </a:p>
          <a:p>
            <a:r>
              <a:rPr lang="en-ZA" b="1" dirty="0"/>
              <a:t>Leveraging Peak Engagement Times</a:t>
            </a:r>
            <a:r>
              <a:rPr lang="en-ZA" dirty="0"/>
              <a:t>:</a:t>
            </a:r>
          </a:p>
          <a:p>
            <a:pPr>
              <a:buFont typeface="Arial" panose="020B0604020202020204" pitchFamily="34" charset="0"/>
              <a:buChar char="•"/>
            </a:pPr>
            <a:r>
              <a:rPr lang="en-ZA" dirty="0"/>
              <a:t>City Press, renowned for its compelling Sunday content, witnessed a significant digital shift during the Covid-19 pandemic. Despite the challenges, we observed a peak in page views on Sundays, indicating a smoother transition for our readers from print to digital. The focus now is to educate our readers on the value of digital journalism, reinforcing that while the delivery method changes, the quality and substance of journalism remain constant.</a:t>
            </a:r>
          </a:p>
          <a:p>
            <a:r>
              <a:rPr lang="en-ZA" b="1" dirty="0"/>
              <a:t>Demonstrating Reader Loyalty and Adaptability</a:t>
            </a:r>
            <a:r>
              <a:rPr lang="en-ZA" dirty="0"/>
              <a:t>:</a:t>
            </a:r>
          </a:p>
          <a:p>
            <a:pPr>
              <a:buFont typeface="Arial" panose="020B0604020202020204" pitchFamily="34" charset="0"/>
              <a:buChar char="•"/>
            </a:pPr>
            <a:r>
              <a:rPr lang="en-ZA" dirty="0"/>
              <a:t>When we introduced our paywall on August 8, we expected a decline in readership. However, we experienced a 38% increase in page views compared to the three months prior. This underscores the willingness of readers to pay for quality journalism and their loyalty to our brand.</a:t>
            </a:r>
          </a:p>
          <a:p>
            <a:r>
              <a:rPr lang="en-ZA" b="1" dirty="0"/>
              <a:t>Unified Industry Shift for Sustainable Journalism</a:t>
            </a:r>
            <a:r>
              <a:rPr lang="en-ZA" dirty="0"/>
              <a:t>:</a:t>
            </a:r>
          </a:p>
          <a:p>
            <a:pPr>
              <a:buFont typeface="Arial" panose="020B0604020202020204" pitchFamily="34" charset="0"/>
              <a:buChar char="•"/>
            </a:pPr>
            <a:r>
              <a:rPr lang="en-ZA" dirty="0"/>
              <a:t>The need for a collective shift within the industry is evident to sustain journalism. Teaching audiences to value and invest in digital journalism is paramount for the future of the industry.</a:t>
            </a:r>
          </a:p>
          <a:p>
            <a:r>
              <a:rPr lang="en-ZA" b="1" dirty="0"/>
              <a:t>Valuing Language and Connection</a:t>
            </a:r>
            <a:r>
              <a:rPr lang="en-ZA" dirty="0"/>
              <a:t>:</a:t>
            </a:r>
          </a:p>
          <a:p>
            <a:pPr>
              <a:buFont typeface="Arial" panose="020B0604020202020204" pitchFamily="34" charset="0"/>
              <a:buChar char="•"/>
            </a:pPr>
            <a:r>
              <a:rPr lang="en-ZA" dirty="0"/>
              <a:t>Recognizing the importance of language and relatability in journalism, we've adapted our approach. Media24’s Daily Sun exemplifies this, engaging readers by speaking in a tone and language they find most relatable, fostering a deeper connection with the brand.</a:t>
            </a:r>
          </a:p>
          <a:p>
            <a:r>
              <a:rPr lang="en-ZA" b="1" dirty="0"/>
              <a:t>Growing with Our Readers</a:t>
            </a:r>
            <a:r>
              <a:rPr lang="en-ZA" dirty="0"/>
              <a:t>:</a:t>
            </a:r>
          </a:p>
          <a:p>
            <a:pPr>
              <a:buFont typeface="Arial" panose="020B0604020202020204" pitchFamily="34" charset="0"/>
              <a:buChar char="•"/>
            </a:pPr>
            <a:r>
              <a:rPr lang="en-ZA" dirty="0"/>
              <a:t>Projects like Ancestral Voices, in collaboration with SA Heritage Publishers, offer a rich collection of cultural and historical stories that resonate with our readers. It's crucial that readers feel we are evolving alongside them, not outgrowing or being outgrown by them.</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22</a:t>
            </a:fld>
            <a:endParaRPr lang="en-US"/>
          </a:p>
        </p:txBody>
      </p:sp>
    </p:spTree>
    <p:extLst>
      <p:ext uri="{BB962C8B-B14F-4D97-AF65-F5344CB8AC3E}">
        <p14:creationId xmlns:p14="http://schemas.microsoft.com/office/powerpoint/2010/main" val="209669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Building New Revenue Models</a:t>
            </a:r>
          </a:p>
          <a:p>
            <a:r>
              <a:rPr lang="en-ZA" b="1" dirty="0"/>
              <a:t>Positive Storytelling Partnerships</a:t>
            </a:r>
            <a:r>
              <a:rPr lang="en-ZA" dirty="0"/>
              <a:t>:</a:t>
            </a:r>
          </a:p>
          <a:p>
            <a:pPr>
              <a:buFont typeface="Arial" panose="020B0604020202020204" pitchFamily="34" charset="0"/>
              <a:buChar char="•"/>
            </a:pPr>
            <a:r>
              <a:rPr lang="en-ZA" dirty="0"/>
              <a:t>In an era of shrinking newsrooms, our focus has shifted towards partnering with commercial brands to share stories of hope and progress. While our journalists remain committed to holding power accountable, these partnerships allow us to cover 'nice-to-have' stories that might otherwise be overlooked.</a:t>
            </a:r>
          </a:p>
          <a:p>
            <a:r>
              <a:rPr lang="en-ZA" b="1" dirty="0"/>
              <a:t>Audience-Centric Storytelling</a:t>
            </a:r>
            <a:r>
              <a:rPr lang="en-ZA" dirty="0"/>
              <a:t>:</a:t>
            </a:r>
          </a:p>
          <a:p>
            <a:pPr>
              <a:buFont typeface="Arial" panose="020B0604020202020204" pitchFamily="34" charset="0"/>
              <a:buChar char="•"/>
            </a:pPr>
            <a:r>
              <a:rPr lang="en-ZA" dirty="0"/>
              <a:t>Projects like Money Makeover, in association with ABSA, exemplify putting our audience at the </a:t>
            </a:r>
            <a:r>
              <a:rPr lang="en-ZA" dirty="0" err="1"/>
              <a:t>center</a:t>
            </a:r>
            <a:r>
              <a:rPr lang="en-ZA" dirty="0"/>
              <a:t>. This financial bootcamp not only transforms the lives of participants but also provides valuable financial literacy to our wider reader base.</a:t>
            </a:r>
          </a:p>
          <a:p>
            <a:r>
              <a:rPr lang="en-ZA" b="1" dirty="0"/>
              <a:t>Future-Proofing Through Content Marketing</a:t>
            </a:r>
            <a:r>
              <a:rPr lang="en-ZA" dirty="0"/>
              <a:t>:</a:t>
            </a:r>
          </a:p>
          <a:p>
            <a:pPr>
              <a:buFont typeface="Arial" panose="020B0604020202020204" pitchFamily="34" charset="0"/>
              <a:buChar char="•"/>
            </a:pPr>
            <a:r>
              <a:rPr lang="en-ZA" dirty="0"/>
              <a:t>By establishing a content marketing hub, we are reimagining our publication for a disruptive global market. Trusted relationships with audiences enable us to assist advertisers in communicating more effectively and meaningfully.</a:t>
            </a:r>
          </a:p>
          <a:p>
            <a:r>
              <a:rPr lang="en-ZA" b="1" dirty="0"/>
              <a:t>Co-Creating with Brands</a:t>
            </a:r>
            <a:r>
              <a:rPr lang="en-ZA" dirty="0"/>
              <a:t>:</a:t>
            </a:r>
          </a:p>
          <a:p>
            <a:pPr>
              <a:buFont typeface="Arial" panose="020B0604020202020204" pitchFamily="34" charset="0"/>
              <a:buChar char="•"/>
            </a:pPr>
            <a:r>
              <a:rPr lang="en-ZA" dirty="0"/>
              <a:t>Our newsrooms excel in storytelling and answering the "So What?" question for readers. This skill is leveraged in partnerships with brands to create content that is both useful and relevant. Topics like sustainability and social justice, which may not always make it to the news diary, are addressed through these collaborations, benefiting both brands and the sustenance of journalism.</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23</a:t>
            </a:fld>
            <a:endParaRPr lang="en-US"/>
          </a:p>
        </p:txBody>
      </p:sp>
    </p:spTree>
    <p:extLst>
      <p:ext uri="{BB962C8B-B14F-4D97-AF65-F5344CB8AC3E}">
        <p14:creationId xmlns:p14="http://schemas.microsoft.com/office/powerpoint/2010/main" val="38129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r>
              <a:rPr lang="en-ZA" b="1" dirty="0"/>
              <a:t>Disinformation and Fact-Checking</a:t>
            </a:r>
          </a:p>
          <a:p>
            <a:r>
              <a:rPr lang="en-ZA" dirty="0"/>
              <a:t>Understanding and combating disinformation, especially in the era of social media, is a critical challenge for media professionals. </a:t>
            </a:r>
          </a:p>
          <a:p>
            <a:r>
              <a:rPr lang="en-ZA" dirty="0"/>
              <a:t>Understanding Disinformation</a:t>
            </a:r>
          </a:p>
          <a:p>
            <a:pPr>
              <a:buFont typeface="Arial" panose="020B0604020202020204" pitchFamily="34" charset="0"/>
              <a:buChar char="•"/>
            </a:pPr>
            <a:r>
              <a:rPr lang="en-ZA" b="1" dirty="0"/>
              <a:t>Definition and Examples</a:t>
            </a:r>
            <a:r>
              <a:rPr lang="en-ZA" dirty="0"/>
              <a:t>:</a:t>
            </a:r>
          </a:p>
          <a:p>
            <a:pPr marL="742950" lvl="1" indent="-285750">
              <a:buFont typeface="Arial" panose="020B0604020202020204" pitchFamily="34" charset="0"/>
              <a:buChar char="•"/>
            </a:pPr>
            <a:r>
              <a:rPr lang="en-ZA" dirty="0"/>
              <a:t>Disinformation refers to deliberately false or misleading information created and disseminated with the intent to deceive. This contrasts with misinformation, which is the spread of false information without intent to mislead.</a:t>
            </a:r>
          </a:p>
          <a:p>
            <a:pPr marL="742950" lvl="1" indent="-285750">
              <a:buFont typeface="Arial" panose="020B0604020202020204" pitchFamily="34" charset="0"/>
              <a:buChar char="•"/>
            </a:pPr>
            <a:r>
              <a:rPr lang="en-ZA" dirty="0"/>
              <a:t>Examples include fake news stories, manipulated images or videos, and false narratives spread to influence public opinion or obscure the truth.</a:t>
            </a:r>
          </a:p>
          <a:p>
            <a:pPr>
              <a:buFont typeface="Arial" panose="020B0604020202020204" pitchFamily="34" charset="0"/>
              <a:buChar char="•"/>
            </a:pPr>
            <a:r>
              <a:rPr lang="en-ZA" b="1" dirty="0"/>
              <a:t>Impact on Public Opinion and Democratic Processes</a:t>
            </a:r>
            <a:r>
              <a:rPr lang="en-ZA" dirty="0"/>
              <a:t>:</a:t>
            </a:r>
          </a:p>
          <a:p>
            <a:pPr marL="742950" lvl="1" indent="-285750">
              <a:buFont typeface="Arial" panose="020B0604020202020204" pitchFamily="34" charset="0"/>
              <a:buChar char="•"/>
            </a:pPr>
            <a:r>
              <a:rPr lang="en-ZA" dirty="0"/>
              <a:t>Disinformation can significantly sway public opinion, divide communities, and influence political discourse.</a:t>
            </a:r>
          </a:p>
          <a:p>
            <a:pPr marL="742950" lvl="1" indent="-285750">
              <a:buFont typeface="Arial" panose="020B0604020202020204" pitchFamily="34" charset="0"/>
              <a:buChar char="•"/>
            </a:pPr>
            <a:r>
              <a:rPr lang="en-ZA" dirty="0"/>
              <a:t>In democratic processes, such as elections, it can undermine trust in institutions, affect voter behaviour, and challenge the legitimacy of the democratic process.</a:t>
            </a:r>
          </a:p>
          <a:p>
            <a:pPr marL="742950" lvl="1" indent="-285750">
              <a:buFont typeface="Arial" panose="020B0604020202020204" pitchFamily="34" charset="0"/>
              <a:buChar char="•"/>
            </a:pPr>
            <a:r>
              <a:rPr lang="en-ZA" dirty="0"/>
              <a:t>Social Media Impact: Platforms like Facebook, Twitter, and YouTube can amplify disinformation rapidly, reaching vast audiences and making it more challenging to control.</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25</a:t>
            </a:fld>
            <a:endParaRPr lang="en-US"/>
          </a:p>
        </p:txBody>
      </p:sp>
    </p:spTree>
    <p:extLst>
      <p:ext uri="{BB962C8B-B14F-4D97-AF65-F5344CB8AC3E}">
        <p14:creationId xmlns:p14="http://schemas.microsoft.com/office/powerpoint/2010/main" val="282328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Techniques and Tools for Fact-Checking</a:t>
            </a:r>
            <a:r>
              <a:rPr lang="en-ZA" dirty="0"/>
              <a:t>:</a:t>
            </a:r>
          </a:p>
          <a:p>
            <a:pPr>
              <a:buFont typeface="Arial" panose="020B0604020202020204" pitchFamily="34" charset="0"/>
              <a:buChar char="•"/>
            </a:pPr>
            <a:r>
              <a:rPr lang="en-ZA" dirty="0"/>
              <a:t>Cross-referencing information with reputable sources and databases. Africa Check has great fact checking steps which you can use as a guide when you’re unsure about the validity of a story. </a:t>
            </a:r>
          </a:p>
          <a:p>
            <a:pPr>
              <a:buFont typeface="Arial" panose="020B0604020202020204" pitchFamily="34" charset="0"/>
              <a:buChar char="•"/>
            </a:pPr>
            <a:r>
              <a:rPr lang="en-ZA" dirty="0"/>
              <a:t>Using digital tools to verify images and videos, such as reverse image searching and video frame analysis. Check </a:t>
            </a:r>
            <a:r>
              <a:rPr lang="en-ZA" dirty="0" err="1"/>
              <a:t>WeVerify</a:t>
            </a:r>
            <a:r>
              <a:rPr lang="en-ZA" dirty="0"/>
              <a:t>. </a:t>
            </a:r>
            <a:r>
              <a:rPr lang="en-ZA" b="0" i="0" dirty="0">
                <a:effectLst/>
                <a:latin typeface="Poppins" panose="020B0604020202020204" pitchFamily="34" charset="0"/>
              </a:rPr>
              <a:t>An open source platform aiming to engage communities and citizen journalists alongside newsroom and freelance journalists for content verification, tracking, and debunking.</a:t>
            </a:r>
            <a:endParaRPr lang="en-ZA" b="0" dirty="0"/>
          </a:p>
          <a:p>
            <a:pPr>
              <a:buFont typeface="Arial" panose="020B0604020202020204" pitchFamily="34" charset="0"/>
              <a:buChar char="•"/>
            </a:pPr>
            <a:r>
              <a:rPr lang="en-ZA" b="0" dirty="0"/>
              <a:t>Employing algorithms and AI-driven tools to detect patterns indicative of disinformation.</a:t>
            </a:r>
          </a:p>
          <a:p>
            <a:pPr>
              <a:buFont typeface="Arial" panose="020B0604020202020204" pitchFamily="34" charset="0"/>
              <a:buChar char="•"/>
            </a:pPr>
            <a:r>
              <a:rPr lang="en-ZA" dirty="0"/>
              <a:t>Collaboration with fact-checking organizations which specialize in debunking false information.</a:t>
            </a:r>
          </a:p>
          <a:p>
            <a:pPr>
              <a:buFont typeface="Arial" panose="020B0604020202020204" pitchFamily="34" charset="0"/>
              <a:buChar char="•"/>
            </a:pPr>
            <a:endParaRPr lang="en-ZA" dirty="0"/>
          </a:p>
          <a:p>
            <a:r>
              <a:rPr lang="en-ZA" b="1" dirty="0"/>
              <a:t>Establishing Credibility and Trustworthiness</a:t>
            </a:r>
            <a:r>
              <a:rPr lang="en-ZA" dirty="0"/>
              <a:t>:</a:t>
            </a:r>
          </a:p>
          <a:p>
            <a:pPr>
              <a:buFont typeface="Arial" panose="020B0604020202020204" pitchFamily="34" charset="0"/>
              <a:buChar char="•"/>
            </a:pPr>
            <a:r>
              <a:rPr lang="en-ZA" dirty="0"/>
              <a:t>Transparency in sources and methods used in reporting.</a:t>
            </a:r>
          </a:p>
          <a:p>
            <a:pPr>
              <a:buFont typeface="Arial" panose="020B0604020202020204" pitchFamily="34" charset="0"/>
              <a:buChar char="•"/>
            </a:pPr>
            <a:r>
              <a:rPr lang="en-ZA" dirty="0"/>
              <a:t>Consistent accuracy in reporting and swift correction of errors.</a:t>
            </a:r>
          </a:p>
          <a:p>
            <a:pPr>
              <a:buFont typeface="Arial" panose="020B0604020202020204" pitchFamily="34" charset="0"/>
              <a:buChar char="•"/>
            </a:pPr>
            <a:r>
              <a:rPr lang="en-ZA" dirty="0"/>
              <a:t>Building a reputation for reliability and impartiality in news coverage.</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26</a:t>
            </a:fld>
            <a:endParaRPr lang="en-US"/>
          </a:p>
        </p:txBody>
      </p:sp>
    </p:spTree>
    <p:extLst>
      <p:ext uri="{BB962C8B-B14F-4D97-AF65-F5344CB8AC3E}">
        <p14:creationId xmlns:p14="http://schemas.microsoft.com/office/powerpoint/2010/main" val="332579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Combating Disinformation</a:t>
            </a:r>
          </a:p>
          <a:p>
            <a:pPr>
              <a:buFont typeface="Arial" panose="020B0604020202020204" pitchFamily="34" charset="0"/>
              <a:buChar char="•"/>
            </a:pPr>
            <a:r>
              <a:rPr lang="en-ZA" b="1" dirty="0"/>
              <a:t>Strategies for Identifying and Countering False Information</a:t>
            </a:r>
            <a:r>
              <a:rPr lang="en-ZA" dirty="0"/>
              <a:t>:</a:t>
            </a:r>
          </a:p>
          <a:p>
            <a:pPr marL="742950" lvl="1" indent="-285750">
              <a:buFont typeface="Arial" panose="020B0604020202020204" pitchFamily="34" charset="0"/>
              <a:buChar char="•"/>
            </a:pPr>
            <a:r>
              <a:rPr lang="en-ZA" dirty="0"/>
              <a:t>Educating the public on media literacy to discern credible sources from unreliable ones.</a:t>
            </a:r>
          </a:p>
          <a:p>
            <a:pPr marL="742950" lvl="1" indent="-285750">
              <a:buFont typeface="Arial" panose="020B0604020202020204" pitchFamily="34" charset="0"/>
              <a:buChar char="•"/>
            </a:pPr>
            <a:r>
              <a:rPr lang="en-ZA" dirty="0"/>
              <a:t>Implementing clear editorial policies to prevent the inadvertent spread of disinformation.</a:t>
            </a:r>
          </a:p>
          <a:p>
            <a:pPr marL="742950" lvl="1" indent="-285750">
              <a:buFont typeface="Arial" panose="020B0604020202020204" pitchFamily="34" charset="0"/>
              <a:buChar char="•"/>
            </a:pPr>
            <a:r>
              <a:rPr lang="en-ZA" dirty="0"/>
              <a:t>Vigilance in monitoring trending topics and viral content for potential disinformation. </a:t>
            </a:r>
          </a:p>
          <a:p>
            <a:pPr marL="742950" lvl="1" indent="-285750">
              <a:buFont typeface="Arial" panose="020B0604020202020204" pitchFamily="34" charset="0"/>
              <a:buChar char="•"/>
            </a:pPr>
            <a:r>
              <a:rPr lang="en-ZA" dirty="0"/>
              <a:t>Even warning people in your communities about such content making the rounds in the area – this is a feature that you can use on your social platforms and it creates connection between you and your audience where they’ll say if you didn’t say it’s so then it isn’t. That’s what we need to get back to to redefine our role in society.</a:t>
            </a: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27</a:t>
            </a:fld>
            <a:endParaRPr lang="en-US"/>
          </a:p>
        </p:txBody>
      </p:sp>
    </p:spTree>
    <p:extLst>
      <p:ext uri="{BB962C8B-B14F-4D97-AF65-F5344CB8AC3E}">
        <p14:creationId xmlns:p14="http://schemas.microsoft.com/office/powerpoint/2010/main" val="2314483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africacheck.org</a:t>
            </a:r>
            <a:r>
              <a:rPr lang="en-US" dirty="0"/>
              <a:t>/get-involved/fact-checking-tips </a:t>
            </a:r>
          </a:p>
        </p:txBody>
      </p:sp>
      <p:sp>
        <p:nvSpPr>
          <p:cNvPr id="4" name="Slide Number Placeholder 3"/>
          <p:cNvSpPr>
            <a:spLocks noGrp="1"/>
          </p:cNvSpPr>
          <p:nvPr>
            <p:ph type="sldNum" sz="quarter" idx="5"/>
          </p:nvPr>
        </p:nvSpPr>
        <p:spPr/>
        <p:txBody>
          <a:bodyPr/>
          <a:lstStyle/>
          <a:p>
            <a:fld id="{B67ABD1A-2055-1A4C-860F-04C2CD45BF5E}" type="slidenum">
              <a:rPr lang="en-US" smtClean="0"/>
              <a:t>28</a:t>
            </a:fld>
            <a:endParaRPr lang="en-US"/>
          </a:p>
        </p:txBody>
      </p:sp>
    </p:spTree>
    <p:extLst>
      <p:ext uri="{BB962C8B-B14F-4D97-AF65-F5344CB8AC3E}">
        <p14:creationId xmlns:p14="http://schemas.microsoft.com/office/powerpoint/2010/main" val="242324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South African print media has a long history, deeply intertwined with the country’s political and social evolution. It played a significant role during the apartheid era, with various publications taking stances either in support of or against the regime.</a:t>
            </a:r>
          </a:p>
          <a:p>
            <a:endParaRPr lang="en-US" dirty="0"/>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3</a:t>
            </a:fld>
            <a:endParaRPr lang="en-US"/>
          </a:p>
        </p:txBody>
      </p:sp>
    </p:spTree>
    <p:extLst>
      <p:ext uri="{BB962C8B-B14F-4D97-AF65-F5344CB8AC3E}">
        <p14:creationId xmlns:p14="http://schemas.microsoft.com/office/powerpoint/2010/main" val="3445188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0" dirty="0">
                <a:effectLst/>
                <a:latin typeface="Helvetica" pitchFamily="2" charset="0"/>
              </a:rPr>
              <a:t>Reporters are under immense pressure to produce news in real time following revelations or information emerging on social media. If you are curating content from other sources and not creating original content yourself, you need to consider the following so you don’t fall victim to dodgy sources:</a:t>
            </a:r>
          </a:p>
          <a:p>
            <a:endParaRPr lang="en-ZA" i="0" dirty="0">
              <a:effectLst/>
              <a:latin typeface="Helvetica" pitchFamily="2" charset="0"/>
            </a:endParaRPr>
          </a:p>
          <a:p>
            <a:r>
              <a:rPr lang="en-ZA" dirty="0"/>
              <a:t>Case Study: Social Media's Role in Disinformation</a:t>
            </a:r>
          </a:p>
          <a:p>
            <a:pPr>
              <a:buFont typeface="Arial" panose="020B0604020202020204" pitchFamily="34" charset="0"/>
              <a:buChar char="•"/>
            </a:pPr>
            <a:r>
              <a:rPr lang="en-ZA" dirty="0"/>
              <a:t>A good case study could be the role of social media in the spread of disinformation during the U.S. 2016 Presidential Election. The widespread dissemination of false news stories and targeted disinformation campaigns, often amplified by bots and foreign agents, significantly impacted public discourse. Which highlights the challenges of rapidly spreading disinformation in the digital age and stresses the need for vigilant fact-checking and robust media literacy among the public. That’s really what your on the ground role will become along with reporting on events and other important issues. </a:t>
            </a:r>
          </a:p>
          <a:p>
            <a:endParaRPr lang="en-ZA" i="0" dirty="0">
              <a:effectLst/>
              <a:latin typeface="Helvetica" pitchFamily="2" charset="0"/>
            </a:endParaRPr>
          </a:p>
          <a:p>
            <a:endParaRPr lang="en-GB" i="0" dirty="0"/>
          </a:p>
        </p:txBody>
      </p:sp>
      <p:sp>
        <p:nvSpPr>
          <p:cNvPr id="4" name="Slide Number Placeholder 3"/>
          <p:cNvSpPr>
            <a:spLocks noGrp="1"/>
          </p:cNvSpPr>
          <p:nvPr>
            <p:ph type="sldNum" sz="quarter" idx="5"/>
          </p:nvPr>
        </p:nvSpPr>
        <p:spPr/>
        <p:txBody>
          <a:bodyPr/>
          <a:lstStyle/>
          <a:p>
            <a:fld id="{B67ABD1A-2055-1A4C-860F-04C2CD45BF5E}" type="slidenum">
              <a:rPr lang="en-US" smtClean="0"/>
              <a:t>29</a:t>
            </a:fld>
            <a:endParaRPr lang="en-US"/>
          </a:p>
        </p:txBody>
      </p:sp>
    </p:spTree>
    <p:extLst>
      <p:ext uri="{BB962C8B-B14F-4D97-AF65-F5344CB8AC3E}">
        <p14:creationId xmlns:p14="http://schemas.microsoft.com/office/powerpoint/2010/main" val="621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The use of automated accounts (bots) to spread misinformation on Twitter is a very real danger to be wary of especially during elections. If you suspect that an account is a bot, use the </a:t>
            </a:r>
            <a:r>
              <a:rPr lang="en-ZA" dirty="0" err="1"/>
              <a:t>BotCheck</a:t>
            </a:r>
            <a:r>
              <a:rPr lang="en-ZA" dirty="0"/>
              <a:t> Chrome extension (https://</a:t>
            </a:r>
            <a:r>
              <a:rPr lang="en-ZA" dirty="0" err="1"/>
              <a:t>botcheck.me</a:t>
            </a:r>
            <a:r>
              <a:rPr lang="en-ZA" dirty="0"/>
              <a:t>/) to run a check. You can also use </a:t>
            </a:r>
            <a:r>
              <a:rPr lang="en-ZA" dirty="0" err="1"/>
              <a:t>MentionMapp</a:t>
            </a:r>
            <a:r>
              <a:rPr lang="en-ZA" dirty="0"/>
              <a:t> (</a:t>
            </a:r>
            <a:r>
              <a:rPr lang="en-ZA" dirty="0" err="1"/>
              <a:t>www.mentionmapp.com</a:t>
            </a:r>
            <a:r>
              <a:rPr lang="en-ZA" dirty="0"/>
              <a:t>) to visualise an account’s Twitter activity and see if it appears suspicious.</a:t>
            </a:r>
          </a:p>
          <a:p>
            <a:endParaRPr lang="en-GB" dirty="0"/>
          </a:p>
          <a:p>
            <a:r>
              <a:rPr lang="en-GB" dirty="0"/>
              <a:t>Educate - start with PSAs on shows – come up with creative ideas to empower them.</a:t>
            </a:r>
          </a:p>
        </p:txBody>
      </p:sp>
      <p:sp>
        <p:nvSpPr>
          <p:cNvPr id="4" name="Slide Number Placeholder 3"/>
          <p:cNvSpPr>
            <a:spLocks noGrp="1"/>
          </p:cNvSpPr>
          <p:nvPr>
            <p:ph type="sldNum" sz="quarter" idx="5"/>
          </p:nvPr>
        </p:nvSpPr>
        <p:spPr/>
        <p:txBody>
          <a:bodyPr/>
          <a:lstStyle/>
          <a:p>
            <a:fld id="{B67ABD1A-2055-1A4C-860F-04C2CD45BF5E}" type="slidenum">
              <a:rPr lang="en-US" smtClean="0"/>
              <a:t>30</a:t>
            </a:fld>
            <a:endParaRPr lang="en-US"/>
          </a:p>
        </p:txBody>
      </p:sp>
    </p:spTree>
    <p:extLst>
      <p:ext uri="{BB962C8B-B14F-4D97-AF65-F5344CB8AC3E}">
        <p14:creationId xmlns:p14="http://schemas.microsoft.com/office/powerpoint/2010/main" val="319892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dirty="0">
                <a:solidFill>
                  <a:srgbClr val="131313"/>
                </a:solidFill>
                <a:effectLst/>
              </a:rPr>
              <a:t>In partnership with </a:t>
            </a:r>
            <a:r>
              <a:rPr lang="en-ZA" dirty="0" err="1">
                <a:solidFill>
                  <a:srgbClr val="131313"/>
                </a:solidFill>
                <a:effectLst/>
              </a:rPr>
              <a:t>OpenUp</a:t>
            </a:r>
            <a:r>
              <a:rPr lang="en-ZA" dirty="0">
                <a:solidFill>
                  <a:srgbClr val="131313"/>
                </a:solidFill>
                <a:effectLst/>
              </a:rPr>
              <a:t>, Whose Vote Counts? was designed to help voters, activists and journalists answer these questions. The interactive Tool allows users to interact with infographics that illustrate the sources of private political funding and their business interests. It shows, unsurprisingly, that around 41.4% (R115 million) of all private donations comes from the top two sectors: mining and coal and energy followed by 16% (R44 million) from just one individual – online gambling mogul Martin </a:t>
            </a:r>
            <a:r>
              <a:rPr lang="en-ZA" dirty="0" err="1">
                <a:solidFill>
                  <a:srgbClr val="131313"/>
                </a:solidFill>
                <a:effectLst/>
              </a:rPr>
              <a:t>Moshal</a:t>
            </a:r>
            <a:r>
              <a:rPr lang="en-ZA" dirty="0">
                <a:solidFill>
                  <a:srgbClr val="131313"/>
                </a:solidFill>
                <a:effectLst/>
              </a:rPr>
              <a:t>! We hope that the Tool can be used to better understand, amongst other things, Gwede Mantashe’s attack on community and climate activists opposing the Shell Wild Coast survey last year or the DA’s introduction of their Online Gambling Bill last year or the ANC’s commitment to coal at the expense of renewable energy.</a:t>
            </a:r>
            <a:endParaRPr lang="en-ZA" b="0" i="0" dirty="0">
              <a:solidFill>
                <a:srgbClr val="0F0F0F"/>
              </a:solidFill>
              <a:effectLst/>
              <a:latin typeface="Roboto" panose="020F0502020204030204" pitchFamily="34" charset="0"/>
            </a:endParaRPr>
          </a:p>
          <a:p>
            <a:pPr algn="l"/>
            <a:br>
              <a:rPr lang="en-ZA" b="0" i="0" dirty="0">
                <a:solidFill>
                  <a:srgbClr val="0F0F0F"/>
                </a:solidFill>
                <a:effectLst/>
                <a:latin typeface="Roboto" panose="02000000000000000000" pitchFamily="2" charset="0"/>
              </a:rPr>
            </a:br>
            <a:endParaRPr lang="en-ZA" b="0" i="0" dirty="0">
              <a:solidFill>
                <a:srgbClr val="0F0F0F"/>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B67ABD1A-2055-1A4C-860F-04C2CD45BF5E}" type="slidenum">
              <a:rPr lang="en-US" smtClean="0"/>
              <a:t>32</a:t>
            </a:fld>
            <a:endParaRPr lang="en-US"/>
          </a:p>
        </p:txBody>
      </p:sp>
    </p:spTree>
    <p:extLst>
      <p:ext uri="{BB962C8B-B14F-4D97-AF65-F5344CB8AC3E}">
        <p14:creationId xmlns:p14="http://schemas.microsoft.com/office/powerpoint/2010/main" val="1573918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We face real threats to the foundation of our democracy across the continent.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ZA" sz="1800" dirty="0">
                <a:effectLst/>
                <a:latin typeface="Calibri" panose="020F0502020204030204" pitchFamily="34" charset="0"/>
                <a:ea typeface="Times New Roman" panose="02020603050405020304" pitchFamily="18" charset="0"/>
                <a:cs typeface="Times New Roman" panose="02020603050405020304" pitchFamily="18" charset="0"/>
              </a:rPr>
              <a:t>One of those threats is corruption as it purposefully drains money and resources paid by taxpayers and intended to benefit the poor in our already deeply unequal society and instead gets redistributed to a politically connected elite few</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journalism is about accountability – holding power to account and being accountable to our audience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ZA"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ZA" sz="1800" dirty="0">
                <a:effectLst/>
                <a:latin typeface="Calibri" panose="020F0502020204030204" pitchFamily="34" charset="0"/>
                <a:ea typeface="Times New Roman" panose="02020603050405020304" pitchFamily="18" charset="0"/>
                <a:cs typeface="Times New Roman" panose="02020603050405020304" pitchFamily="18" charset="0"/>
              </a:rPr>
              <a:t>Journalism is about an appreciation for truth and thorough authentication of our work</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effectLst/>
                <a:latin typeface="Helvetica Neue" panose="02000503000000020004" pitchFamily="2" charset="0"/>
              </a:rPr>
              <a:t>Imagine a world where government rules and laws went unchallenged and without analysis, where corruption and lies in public life were not exposed, where council decisions, planning meetings and court hearings were not reported. THAT is why journalism matters.</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8</a:t>
            </a:fld>
            <a:endParaRPr lang="en-US"/>
          </a:p>
        </p:txBody>
      </p:sp>
    </p:spTree>
    <p:extLst>
      <p:ext uri="{BB962C8B-B14F-4D97-AF65-F5344CB8AC3E}">
        <p14:creationId xmlns:p14="http://schemas.microsoft.com/office/powerpoint/2010/main" val="1228152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Pacing in Print and Digital Media</a:t>
            </a:r>
          </a:p>
          <a:p>
            <a:pPr>
              <a:buFont typeface="+mj-lt"/>
              <a:buAutoNum type="arabicPeriod"/>
            </a:pPr>
            <a:r>
              <a:rPr lang="en-ZA" b="1" dirty="0"/>
              <a:t>Sequential Pacing (Print Media)</a:t>
            </a:r>
            <a:r>
              <a:rPr lang="en-ZA" dirty="0"/>
              <a:t>:</a:t>
            </a:r>
          </a:p>
          <a:p>
            <a:pPr marL="742950" lvl="1" indent="-285750">
              <a:buFont typeface="+mj-lt"/>
              <a:buAutoNum type="arabicPeriod"/>
            </a:pPr>
            <a:r>
              <a:rPr lang="en-ZA" dirty="0"/>
              <a:t>Print stories are often structured logically, with a beginning, middle, and end, guiding the reader through the narrative in a linear fashion.</a:t>
            </a:r>
          </a:p>
          <a:p>
            <a:pPr marL="742950" lvl="1" indent="-285750">
              <a:buFont typeface="+mj-lt"/>
              <a:buAutoNum type="arabicPeriod"/>
            </a:pPr>
            <a:r>
              <a:rPr lang="en-ZA" dirty="0"/>
              <a:t>The layout of articles on a page, including the use of columns, headlines, and pull quotes, influences the reader’s pace, encouraging them to follow the story in a specific order.</a:t>
            </a:r>
          </a:p>
          <a:p>
            <a:pPr>
              <a:buFont typeface="+mj-lt"/>
              <a:buAutoNum type="arabicPeriod"/>
            </a:pPr>
            <a:r>
              <a:rPr lang="en-ZA" b="1" dirty="0"/>
              <a:t>Dynamic Pacing (Digital Media)</a:t>
            </a:r>
            <a:r>
              <a:rPr lang="en-ZA" dirty="0"/>
              <a:t>:</a:t>
            </a:r>
          </a:p>
          <a:p>
            <a:pPr marL="742950" lvl="1" indent="-285750">
              <a:buFont typeface="+mj-lt"/>
              <a:buAutoNum type="arabicPeriod"/>
            </a:pPr>
            <a:r>
              <a:rPr lang="en-ZA" dirty="0"/>
              <a:t>Digital media can dynamically pace stories using hyperlinks, allowing readers to navigate between different parts of a story or related content.</a:t>
            </a:r>
          </a:p>
          <a:p>
            <a:pPr marL="742950" lvl="1" indent="-285750">
              <a:buFont typeface="+mj-lt"/>
              <a:buAutoNum type="arabicPeriod"/>
            </a:pPr>
            <a:r>
              <a:rPr lang="en-ZA" dirty="0"/>
              <a:t>Multimedia elements like videos, audio clips, and interactive graphics can vary the pacing, offering breaks in the text or alternative ways to engage with the content.</a:t>
            </a:r>
          </a:p>
          <a:p>
            <a:pPr>
              <a:buFont typeface="+mj-lt"/>
              <a:buAutoNum type="arabicPeriod"/>
            </a:pPr>
            <a:r>
              <a:rPr lang="en-ZA" b="1" dirty="0"/>
              <a:t>Adjustable Pacing</a:t>
            </a:r>
            <a:r>
              <a:rPr lang="en-ZA" dirty="0"/>
              <a:t>:</a:t>
            </a:r>
          </a:p>
          <a:p>
            <a:pPr marL="742950" lvl="1" indent="-285750">
              <a:buFont typeface="+mj-lt"/>
              <a:buAutoNum type="arabicPeriod"/>
            </a:pPr>
            <a:r>
              <a:rPr lang="en-ZA" dirty="0"/>
              <a:t>Both print and digital stories can be paced through the length and complexity of sentences, paragraphs, and chapters (in longer pieces like features). Short, concise sentences often speed up the pace, while longer, descriptive ones slow it down.</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9</a:t>
            </a:fld>
            <a:endParaRPr lang="en-US"/>
          </a:p>
        </p:txBody>
      </p:sp>
    </p:spTree>
    <p:extLst>
      <p:ext uri="{BB962C8B-B14F-4D97-AF65-F5344CB8AC3E}">
        <p14:creationId xmlns:p14="http://schemas.microsoft.com/office/powerpoint/2010/main" val="418715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Storytelling Approaches</a:t>
            </a:r>
          </a:p>
          <a:p>
            <a:pPr>
              <a:buFont typeface="+mj-lt"/>
              <a:buAutoNum type="arabicPeriod"/>
            </a:pPr>
            <a:r>
              <a:rPr lang="en-ZA" b="1" dirty="0"/>
              <a:t>Investigative Reports</a:t>
            </a:r>
            <a:r>
              <a:rPr lang="en-ZA" dirty="0"/>
              <a:t>:</a:t>
            </a:r>
          </a:p>
          <a:p>
            <a:pPr marL="742950" lvl="1" indent="-285750">
              <a:buFont typeface="+mj-lt"/>
              <a:buAutoNum type="arabicPeriod"/>
            </a:pPr>
            <a:r>
              <a:rPr lang="en-ZA" b="1" dirty="0"/>
              <a:t>Print Media</a:t>
            </a:r>
            <a:r>
              <a:rPr lang="en-ZA" dirty="0"/>
              <a:t>: Often presented as a series of articles, investigative reports in print are detailed and comprehensive, unfolding over time. The pacing is carefully managed to maintain suspense and interest, revealing information strategically.</a:t>
            </a:r>
          </a:p>
          <a:p>
            <a:pPr marL="742950" lvl="1" indent="-285750">
              <a:buFont typeface="+mj-lt"/>
              <a:buAutoNum type="arabicPeriod"/>
            </a:pPr>
            <a:r>
              <a:rPr lang="en-ZA" b="1" dirty="0"/>
              <a:t>Digital Media</a:t>
            </a:r>
            <a:r>
              <a:rPr lang="en-ZA" dirty="0"/>
              <a:t>: Digital investigative pieces may include interactive elements like timelines, maps, and databases. They can be updated with new findings, keeping the story dynamic and ongoing.</a:t>
            </a:r>
          </a:p>
          <a:p>
            <a:pPr>
              <a:buFont typeface="+mj-lt"/>
              <a:buAutoNum type="arabicPeriod"/>
            </a:pPr>
            <a:r>
              <a:rPr lang="en-ZA" b="1" dirty="0"/>
              <a:t>Feature Stories</a:t>
            </a:r>
            <a:r>
              <a:rPr lang="en-ZA" dirty="0"/>
              <a:t>:</a:t>
            </a:r>
          </a:p>
          <a:p>
            <a:pPr marL="742950" lvl="1" indent="-285750">
              <a:buFont typeface="+mj-lt"/>
              <a:buAutoNum type="arabicPeriod"/>
            </a:pPr>
            <a:r>
              <a:rPr lang="en-ZA" b="1" dirty="0"/>
              <a:t>Print Media</a:t>
            </a:r>
            <a:r>
              <a:rPr lang="en-ZA" dirty="0"/>
              <a:t>: Feature stories in print are narrative-driven, focusing on descriptive writing that paints a vivid picture for the reader. They often include extensive background information, quotes, and anecdotes.</a:t>
            </a:r>
          </a:p>
          <a:p>
            <a:pPr marL="742950" lvl="1" indent="-285750">
              <a:buFont typeface="+mj-lt"/>
              <a:buAutoNum type="arabicPeriod"/>
            </a:pPr>
            <a:r>
              <a:rPr lang="en-ZA" b="1" dirty="0"/>
              <a:t>Digital Media</a:t>
            </a:r>
            <a:r>
              <a:rPr lang="en-ZA" dirty="0"/>
              <a:t>: Digital features might incorporate multimedia storytelling techniques, like embedding videos, audio narratives, and photo galleries to create a richer, more immersive experience.</a:t>
            </a:r>
          </a:p>
          <a:p>
            <a:pPr>
              <a:buFont typeface="+mj-lt"/>
              <a:buAutoNum type="arabicPeriod"/>
            </a:pPr>
            <a:r>
              <a:rPr lang="en-ZA" b="1" dirty="0"/>
              <a:t>Opinion Pieces</a:t>
            </a:r>
            <a:r>
              <a:rPr lang="en-ZA" dirty="0"/>
              <a:t>:</a:t>
            </a:r>
          </a:p>
          <a:p>
            <a:pPr marL="742950" lvl="1" indent="-285750">
              <a:buFont typeface="+mj-lt"/>
              <a:buAutoNum type="arabicPeriod"/>
            </a:pPr>
            <a:r>
              <a:rPr lang="en-ZA" b="1" dirty="0"/>
              <a:t>Print Media</a:t>
            </a:r>
            <a:r>
              <a:rPr lang="en-ZA" dirty="0"/>
              <a:t>: Op-eds and columns in print typically follow a straightforward structure, presenting arguments in a logical sequence. The pacing is often guided by the strength and progression of the argument.</a:t>
            </a:r>
          </a:p>
          <a:p>
            <a:pPr marL="742950" lvl="1" indent="-285750">
              <a:buFont typeface="+mj-lt"/>
              <a:buAutoNum type="arabicPeriod"/>
            </a:pPr>
            <a:r>
              <a:rPr lang="en-ZA" b="1" dirty="0"/>
              <a:t>Digital Media</a:t>
            </a:r>
            <a:r>
              <a:rPr lang="en-ZA" dirty="0"/>
              <a:t>: In digital formats, opinion pieces can include interactive polls, hyperlinked sources, and comment sections for reader engagement. They can also be shorter and more frequent, responding rapidly to current events.</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10</a:t>
            </a:fld>
            <a:endParaRPr lang="en-US"/>
          </a:p>
        </p:txBody>
      </p:sp>
    </p:spTree>
    <p:extLst>
      <p:ext uri="{BB962C8B-B14F-4D97-AF65-F5344CB8AC3E}">
        <p14:creationId xmlns:p14="http://schemas.microsoft.com/office/powerpoint/2010/main" val="332520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Common Techniques</a:t>
            </a:r>
          </a:p>
          <a:p>
            <a:pPr>
              <a:buFont typeface="Arial" panose="020B0604020202020204" pitchFamily="34" charset="0"/>
              <a:buChar char="•"/>
            </a:pPr>
            <a:r>
              <a:rPr lang="en-ZA" b="1" dirty="0"/>
              <a:t>Narrative Arc</a:t>
            </a:r>
            <a:r>
              <a:rPr lang="en-ZA" dirty="0"/>
              <a:t>: Both print and digital media use the classic narrative arc (introduction, dramatic build, climax, revelation, resolution) to structure stories, regardless of the format.</a:t>
            </a:r>
          </a:p>
          <a:p>
            <a:pPr>
              <a:buFont typeface="Arial" panose="020B0604020202020204" pitchFamily="34" charset="0"/>
              <a:buChar char="•"/>
            </a:pPr>
            <a:r>
              <a:rPr lang="en-ZA" b="1" dirty="0"/>
              <a:t>Visual Storytelling</a:t>
            </a:r>
            <a:r>
              <a:rPr lang="en-ZA" dirty="0"/>
              <a:t>: The use of images, infographics, and layout design plays a crucial role in how a story is paced and understood.</a:t>
            </a:r>
          </a:p>
          <a:p>
            <a:pPr>
              <a:buFont typeface="Arial" panose="020B0604020202020204" pitchFamily="34" charset="0"/>
              <a:buChar char="•"/>
            </a:pPr>
            <a:r>
              <a:rPr lang="en-ZA" b="1" dirty="0"/>
              <a:t>Voice and Tone</a:t>
            </a:r>
            <a:r>
              <a:rPr lang="en-ZA" dirty="0"/>
              <a:t>: The writer’s voice and tone can significantly affect how a story is perceived and received, whether it’s a serious investigative piece or a light-hearted feature.</a:t>
            </a:r>
          </a:p>
          <a:p>
            <a:r>
              <a:rPr lang="en-ZA" dirty="0"/>
              <a:t>In summary, pacing and storytelling in print and digital media involve a combination of structural choices, narrative techniques, and multimedia elements. These components work together to create engaging, informative, and impactful stories that resonate with their respective audiences.</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11</a:t>
            </a:fld>
            <a:endParaRPr lang="en-US"/>
          </a:p>
        </p:txBody>
      </p:sp>
    </p:spTree>
    <p:extLst>
      <p:ext uri="{BB962C8B-B14F-4D97-AF65-F5344CB8AC3E}">
        <p14:creationId xmlns:p14="http://schemas.microsoft.com/office/powerpoint/2010/main" val="135238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Understanding News Cycles</a:t>
            </a:r>
            <a:r>
              <a:rPr lang="en-ZA" dirty="0"/>
              <a:t>:</a:t>
            </a:r>
          </a:p>
          <a:p>
            <a:pPr>
              <a:buFont typeface="Arial" panose="020B0604020202020204" pitchFamily="34" charset="0"/>
              <a:buChar char="•"/>
            </a:pPr>
            <a:r>
              <a:rPr lang="en-ZA" dirty="0"/>
              <a:t>News cycles refer to the frequency and timing with which news stories are produced and broadcasted or published. In print media, this might be daily or weekly, while digital media often operates on a continuous, 24-hour cycle.</a:t>
            </a:r>
          </a:p>
          <a:p>
            <a:pPr>
              <a:buFont typeface="Arial" panose="020B0604020202020204" pitchFamily="34" charset="0"/>
              <a:buChar char="•"/>
            </a:pPr>
            <a:r>
              <a:rPr lang="en-ZA" dirty="0"/>
              <a:t>Understanding these cycles is crucial for planning coverage, as it dictates when to publish certain stories to maximize impact and relevance.</a:t>
            </a:r>
          </a:p>
          <a:p>
            <a:r>
              <a:rPr lang="en-ZA" b="1" dirty="0"/>
              <a:t>Planning and Scheduling</a:t>
            </a:r>
            <a:r>
              <a:rPr lang="en-ZA" dirty="0"/>
              <a:t>:</a:t>
            </a:r>
          </a:p>
          <a:p>
            <a:pPr>
              <a:buFont typeface="Arial" panose="020B0604020202020204" pitchFamily="34" charset="0"/>
              <a:buChar char="•"/>
            </a:pPr>
            <a:r>
              <a:rPr lang="en-ZA" dirty="0"/>
              <a:t>Media organizations use diary management to schedule and track upcoming events, press conferences, interviews, and other newsworthy occurrences. This can be used with various digital tools, email or Google sheets which allow for real-time updates.</a:t>
            </a:r>
          </a:p>
          <a:p>
            <a:pPr>
              <a:buFont typeface="Arial" panose="020B0604020202020204" pitchFamily="34" charset="0"/>
              <a:buChar char="•"/>
            </a:pPr>
            <a:r>
              <a:rPr lang="en-ZA" dirty="0"/>
              <a:t>This process involves anticipating major events, understanding seasonal trends (e.g., election periods, holidays), and being prepared for unexpected breaking news.</a:t>
            </a:r>
          </a:p>
          <a:p>
            <a:r>
              <a:rPr lang="en-ZA" b="1" dirty="0"/>
              <a:t>Resource Allocation</a:t>
            </a:r>
            <a:r>
              <a:rPr lang="en-ZA" dirty="0"/>
              <a:t>:</a:t>
            </a:r>
          </a:p>
          <a:p>
            <a:pPr>
              <a:buFont typeface="Arial" panose="020B0604020202020204" pitchFamily="34" charset="0"/>
              <a:buChar char="•"/>
            </a:pPr>
            <a:r>
              <a:rPr lang="en-ZA" dirty="0"/>
              <a:t>Effective diary guidance allows media outlets to allocate resources efficiently—assigning reporters and photographers, managing equipment, and planning space in print or airtime for stories.</a:t>
            </a:r>
          </a:p>
          <a:p>
            <a:r>
              <a:rPr lang="en-ZA" b="1" dirty="0"/>
              <a:t>Audience Engagement</a:t>
            </a:r>
            <a:r>
              <a:rPr lang="en-ZA" dirty="0"/>
              <a:t>:</a:t>
            </a:r>
          </a:p>
          <a:p>
            <a:pPr>
              <a:buFont typeface="Arial" panose="020B0604020202020204" pitchFamily="34" charset="0"/>
              <a:buChar char="•"/>
            </a:pPr>
            <a:r>
              <a:rPr lang="en-ZA" dirty="0"/>
              <a:t>Knowing when audiences are most likely to engage with different types of content can influence scheduling. For example, serious news might be scheduled for morning editions or broadcasts, while entertainment pieces might be reserved for evenings.</a:t>
            </a:r>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12</a:t>
            </a:fld>
            <a:endParaRPr lang="en-US"/>
          </a:p>
        </p:txBody>
      </p:sp>
    </p:spTree>
    <p:extLst>
      <p:ext uri="{BB962C8B-B14F-4D97-AF65-F5344CB8AC3E}">
        <p14:creationId xmlns:p14="http://schemas.microsoft.com/office/powerpoint/2010/main" val="212394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Investigative Journalism Projects</a:t>
            </a:r>
            <a:r>
              <a:rPr lang="en-ZA" dirty="0"/>
              <a:t>:</a:t>
            </a:r>
          </a:p>
          <a:p>
            <a:pPr>
              <a:buFont typeface="Arial" panose="020B0604020202020204" pitchFamily="34" charset="0"/>
              <a:buChar char="•"/>
            </a:pPr>
            <a:r>
              <a:rPr lang="en-ZA" dirty="0"/>
              <a:t>Significant investigative projects often require months of research, interviews, and data analysis. Examples include exposés on political corruption, corporate misconduct, or social issues.</a:t>
            </a:r>
          </a:p>
          <a:p>
            <a:pPr>
              <a:buFont typeface="Arial" panose="020B0604020202020204" pitchFamily="34" charset="0"/>
              <a:buChar char="•"/>
            </a:pPr>
            <a:r>
              <a:rPr lang="en-ZA" dirty="0"/>
              <a:t>These projects demonstrate the depth and quality of journalistic work, often leading to public awareness and policy changes.</a:t>
            </a:r>
          </a:p>
          <a:p>
            <a:r>
              <a:rPr lang="en-ZA" b="1" dirty="0"/>
              <a:t>Documentary Features and Series</a:t>
            </a:r>
            <a:r>
              <a:rPr lang="en-ZA" dirty="0"/>
              <a:t>:</a:t>
            </a:r>
          </a:p>
          <a:p>
            <a:pPr>
              <a:buFont typeface="Arial" panose="020B0604020202020204" pitchFamily="34" charset="0"/>
              <a:buChar char="•"/>
            </a:pPr>
            <a:r>
              <a:rPr lang="en-ZA" dirty="0"/>
              <a:t>In both print and digital formats, extended features or series delve deep into specific topics, offering comprehensive insights. These can range from cultural phenomena to in-depth profiles of significant figures.</a:t>
            </a:r>
          </a:p>
          <a:p>
            <a:pPr>
              <a:buFont typeface="Arial" panose="020B0604020202020204" pitchFamily="34" charset="0"/>
              <a:buChar char="•"/>
            </a:pPr>
            <a:r>
              <a:rPr lang="en-ZA" dirty="0"/>
              <a:t>Digital platforms may enhance these features with interactive elements like videos, podcasts, and infographics.</a:t>
            </a:r>
          </a:p>
          <a:p>
            <a:r>
              <a:rPr lang="en-ZA" b="1" dirty="0"/>
              <a:t>Cross-Platform Storytelling</a:t>
            </a:r>
            <a:r>
              <a:rPr lang="en-ZA" dirty="0"/>
              <a:t>:</a:t>
            </a:r>
          </a:p>
          <a:p>
            <a:pPr>
              <a:buFont typeface="Arial" panose="020B0604020202020204" pitchFamily="34" charset="0"/>
              <a:buChar char="•"/>
            </a:pPr>
            <a:r>
              <a:rPr lang="en-ZA" dirty="0"/>
              <a:t>Some special projects span across multiple media formats, combining print articles, digital content, and even broadcast segments. This approach can significantly broaden reach and impact.</a:t>
            </a:r>
          </a:p>
          <a:p>
            <a:r>
              <a:rPr lang="en-ZA" b="1" dirty="0"/>
              <a:t>Collaborative Projects</a:t>
            </a:r>
            <a:r>
              <a:rPr lang="en-ZA" dirty="0"/>
              <a:t>:</a:t>
            </a:r>
          </a:p>
          <a:p>
            <a:pPr>
              <a:buFont typeface="Arial" panose="020B0604020202020204" pitchFamily="34" charset="0"/>
              <a:buChar char="•"/>
            </a:pPr>
            <a:r>
              <a:rPr lang="en-ZA" dirty="0"/>
              <a:t>Collaborations between different media outlets or with other organizations (like NGOs or academic institutions) for in-depth reporting projects showcase the power of combined resources and expertise.</a:t>
            </a:r>
          </a:p>
          <a:p>
            <a:r>
              <a:rPr lang="en-ZA" b="1" dirty="0"/>
              <a:t>Impact and Recognition</a:t>
            </a:r>
            <a:r>
              <a:rPr lang="en-ZA" dirty="0"/>
              <a:t>:</a:t>
            </a:r>
          </a:p>
          <a:p>
            <a:pPr>
              <a:buFont typeface="Arial" panose="020B0604020202020204" pitchFamily="34" charset="0"/>
              <a:buChar char="•"/>
            </a:pPr>
            <a:r>
              <a:rPr lang="en-ZA" dirty="0"/>
              <a:t>These projects often gain significant recognition, such as awards and widespread citation, highlighting the importance of well-planned and executed media operations.</a:t>
            </a:r>
          </a:p>
          <a:p>
            <a:pPr>
              <a:buFont typeface="Arial" panose="020B0604020202020204" pitchFamily="34" charset="0"/>
              <a:buChar char="•"/>
            </a:pPr>
            <a:endParaRPr lang="en-ZA" dirty="0"/>
          </a:p>
          <a:p>
            <a:r>
              <a:rPr lang="en-ZA" b="1" dirty="0"/>
              <a:t>Common Learnings</a:t>
            </a:r>
          </a:p>
          <a:p>
            <a:pPr>
              <a:buFont typeface="Arial" panose="020B0604020202020204" pitchFamily="34" charset="0"/>
              <a:buChar char="•"/>
            </a:pPr>
            <a:r>
              <a:rPr lang="en-ZA" b="1" dirty="0"/>
              <a:t>Strategic Planning</a:t>
            </a:r>
            <a:r>
              <a:rPr lang="en-ZA" dirty="0"/>
              <a:t>: Both diary guidance and special projects underscore the importance of strategic planning in media operations.</a:t>
            </a:r>
          </a:p>
          <a:p>
            <a:pPr>
              <a:buFont typeface="Arial" panose="020B0604020202020204" pitchFamily="34" charset="0"/>
              <a:buChar char="•"/>
            </a:pPr>
            <a:r>
              <a:rPr lang="en-ZA" b="1" dirty="0"/>
              <a:t>Adaptability and Responsiveness</a:t>
            </a:r>
            <a:r>
              <a:rPr lang="en-ZA" dirty="0"/>
              <a:t>: Learning to adapt to changing news environments and audience preferences is crucial.</a:t>
            </a:r>
          </a:p>
          <a:p>
            <a:pPr>
              <a:buFont typeface="Arial" panose="020B0604020202020204" pitchFamily="34" charset="0"/>
              <a:buChar char="•"/>
            </a:pPr>
            <a:r>
              <a:rPr lang="en-ZA" b="1" dirty="0"/>
              <a:t>Quality and Integrity</a:t>
            </a:r>
            <a:r>
              <a:rPr lang="en-ZA" dirty="0"/>
              <a:t>: Special projects, in particular, highlight the importance of maintaining high journalistic standards and integrity.</a:t>
            </a:r>
          </a:p>
          <a:p>
            <a:pPr>
              <a:buFont typeface="Arial" panose="020B0604020202020204" pitchFamily="34" charset="0"/>
              <a:buChar char="•"/>
            </a:pPr>
            <a:endParaRPr lang="en-ZA" dirty="0"/>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13</a:t>
            </a:fld>
            <a:endParaRPr lang="en-US"/>
          </a:p>
        </p:txBody>
      </p:sp>
    </p:spTree>
    <p:extLst>
      <p:ext uri="{BB962C8B-B14F-4D97-AF65-F5344CB8AC3E}">
        <p14:creationId xmlns:p14="http://schemas.microsoft.com/office/powerpoint/2010/main" val="131774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ZA" b="1" dirty="0"/>
              <a:t>Facebook</a:t>
            </a:r>
            <a:r>
              <a:rPr lang="en-ZA" dirty="0"/>
              <a:t>: A platform for diverse content including text, photos, videos, and live broadcasting. It's useful for reaching a broad demographic and fostering community engagement through groups and pages.</a:t>
            </a:r>
          </a:p>
          <a:p>
            <a:pPr>
              <a:buFont typeface="Arial" panose="020B0604020202020204" pitchFamily="34" charset="0"/>
              <a:buChar char="•"/>
            </a:pPr>
            <a:r>
              <a:rPr lang="en-ZA" b="1" dirty="0"/>
              <a:t>Twitter</a:t>
            </a:r>
            <a:r>
              <a:rPr lang="en-ZA" dirty="0"/>
              <a:t>: Known for its brevity and real-time updates, Twitter is ideal for news dissemination, real-time discussions, and direct engagement with audiences.</a:t>
            </a:r>
          </a:p>
          <a:p>
            <a:pPr>
              <a:buFont typeface="Arial" panose="020B0604020202020204" pitchFamily="34" charset="0"/>
              <a:buChar char="•"/>
            </a:pPr>
            <a:r>
              <a:rPr lang="en-ZA" b="1" dirty="0"/>
              <a:t>Instagram</a:t>
            </a:r>
            <a:r>
              <a:rPr lang="en-ZA" dirty="0"/>
              <a:t>: A visually driven platform focused on photos, stories, and videos. It's particularly effective for lifestyle, culture, and visually appealing content.</a:t>
            </a:r>
          </a:p>
          <a:p>
            <a:pPr>
              <a:buFont typeface="Arial" panose="020B0604020202020204" pitchFamily="34" charset="0"/>
              <a:buChar char="•"/>
            </a:pPr>
            <a:r>
              <a:rPr lang="en-ZA" b="1" dirty="0"/>
              <a:t>TikTok</a:t>
            </a:r>
            <a:r>
              <a:rPr lang="en-ZA" dirty="0"/>
              <a:t>: A newer platform </a:t>
            </a:r>
            <a:r>
              <a:rPr lang="en-ZA" dirty="0" err="1"/>
              <a:t>centered</a:t>
            </a:r>
            <a:r>
              <a:rPr lang="en-ZA" dirty="0"/>
              <a:t> around short-form video content. It's highly popular among younger audiences and useful for trend-driven, creative content.</a:t>
            </a:r>
          </a:p>
          <a:p>
            <a:pPr>
              <a:buFont typeface="Arial" panose="020B0604020202020204" pitchFamily="34" charset="0"/>
              <a:buChar char="•"/>
            </a:pPr>
            <a:r>
              <a:rPr lang="en-ZA" dirty="0"/>
              <a:t>Let’s not forget </a:t>
            </a:r>
            <a:r>
              <a:rPr lang="en-ZA" b="0" i="0" dirty="0">
                <a:solidFill>
                  <a:srgbClr val="333333"/>
                </a:solidFill>
                <a:effectLst/>
                <a:latin typeface="Georgia" panose="02040502050405020303" pitchFamily="18" charset="0"/>
              </a:rPr>
              <a:t>WhatsApp emerged as South Africa’s </a:t>
            </a:r>
            <a:r>
              <a:rPr lang="en-ZA" b="0" i="0" dirty="0">
                <a:solidFill>
                  <a:srgbClr val="333333"/>
                </a:solidFill>
                <a:effectLst/>
                <a:latin typeface="Georgia" panose="02040502050405020303" pitchFamily="18" charset="0"/>
                <a:hlinkClick r:id="rId3"/>
              </a:rPr>
              <a:t>most popular</a:t>
            </a:r>
            <a:r>
              <a:rPr lang="en-ZA" b="0" i="0" dirty="0">
                <a:solidFill>
                  <a:srgbClr val="333333"/>
                </a:solidFill>
                <a:effectLst/>
                <a:latin typeface="Georgia" panose="02040502050405020303" pitchFamily="18" charset="0"/>
              </a:rPr>
              <a:t> social media platform in 2022.</a:t>
            </a:r>
          </a:p>
          <a:p>
            <a:pPr>
              <a:buFont typeface="Arial" panose="020B0604020202020204" pitchFamily="34" charset="0"/>
              <a:buChar char="•"/>
            </a:pPr>
            <a:r>
              <a:rPr lang="en-ZA" b="0" i="0" dirty="0">
                <a:solidFill>
                  <a:srgbClr val="455F7C"/>
                </a:solidFill>
                <a:effectLst/>
                <a:latin typeface="Open Sans" panose="020F0502020204030204" pitchFamily="34" charset="0"/>
              </a:rPr>
              <a:t>some 93 percent of internet users in the country used the messaging app. Facebook and Instagram followed, with a penetration rate of around 87 percent and 70.5 percent, respectively. The potential audience of Facebook that can be reached with advertisements amounted to 22.2 million.</a:t>
            </a:r>
          </a:p>
          <a:p>
            <a:pPr>
              <a:buFont typeface="Arial" panose="020B0604020202020204" pitchFamily="34" charset="0"/>
              <a:buChar char="•"/>
            </a:pPr>
            <a:endParaRPr lang="en-ZA" b="0" i="0" dirty="0">
              <a:solidFill>
                <a:srgbClr val="455F7C"/>
              </a:solidFill>
              <a:effectLst/>
              <a:latin typeface="Open Sans" panose="020F0502020204030204" pitchFamily="34" charset="0"/>
            </a:endParaRPr>
          </a:p>
          <a:p>
            <a:pPr>
              <a:buFont typeface="Arial" panose="020B0604020202020204" pitchFamily="34" charset="0"/>
              <a:buChar char="•"/>
            </a:pPr>
            <a:endParaRPr lang="en-ZA" dirty="0"/>
          </a:p>
          <a:p>
            <a:r>
              <a:rPr lang="en-ZA" dirty="0"/>
              <a:t>Role in News Dissemination and Public Discourse</a:t>
            </a:r>
          </a:p>
          <a:p>
            <a:pPr>
              <a:buFont typeface="Arial" panose="020B0604020202020204" pitchFamily="34" charset="0"/>
              <a:buChar char="•"/>
            </a:pPr>
            <a:r>
              <a:rPr lang="en-ZA" b="1" dirty="0"/>
              <a:t>Information Distribution</a:t>
            </a:r>
            <a:r>
              <a:rPr lang="en-ZA" dirty="0"/>
              <a:t>: Social media platforms are key in the rapid distribution of news and information, with users often receiving news in real-time.</a:t>
            </a:r>
          </a:p>
          <a:p>
            <a:pPr>
              <a:buFont typeface="Arial" panose="020B0604020202020204" pitchFamily="34" charset="0"/>
              <a:buChar char="•"/>
            </a:pPr>
            <a:r>
              <a:rPr lang="en-ZA" b="1" dirty="0"/>
              <a:t>Public Discourse</a:t>
            </a:r>
            <a:r>
              <a:rPr lang="en-ZA" dirty="0"/>
              <a:t>: These platforms facilitate public discussion and opinion sharing, significantly influencing public sentiment and debates on various issues.</a:t>
            </a:r>
          </a:p>
          <a:p>
            <a:pPr>
              <a:buFont typeface="Arial" panose="020B0604020202020204" pitchFamily="34" charset="0"/>
              <a:buChar char="•"/>
            </a:pPr>
            <a:endParaRPr lang="en-ZA" dirty="0"/>
          </a:p>
          <a:p>
            <a:endParaRPr lang="en-US" dirty="0"/>
          </a:p>
        </p:txBody>
      </p:sp>
      <p:sp>
        <p:nvSpPr>
          <p:cNvPr id="4" name="Slide Number Placeholder 3"/>
          <p:cNvSpPr>
            <a:spLocks noGrp="1"/>
          </p:cNvSpPr>
          <p:nvPr>
            <p:ph type="sldNum" sz="quarter" idx="5"/>
          </p:nvPr>
        </p:nvSpPr>
        <p:spPr/>
        <p:txBody>
          <a:bodyPr/>
          <a:lstStyle/>
          <a:p>
            <a:fld id="{B67ABD1A-2055-1A4C-860F-04C2CD45BF5E}" type="slidenum">
              <a:rPr lang="en-US" smtClean="0"/>
              <a:t>15</a:t>
            </a:fld>
            <a:endParaRPr lang="en-US"/>
          </a:p>
        </p:txBody>
      </p:sp>
    </p:spTree>
    <p:extLst>
      <p:ext uri="{BB962C8B-B14F-4D97-AF65-F5344CB8AC3E}">
        <p14:creationId xmlns:p14="http://schemas.microsoft.com/office/powerpoint/2010/main" val="224882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11/15/23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11/15/23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11/15/23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11/15/23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11/15/23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11/15/23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video" Target="https://www.youtube.com/embed/ZdYdg_ZEDfw?feature=oembed" TargetMode="Externa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RoX_EGWuc8Q?feature=oembed" TargetMode="Externa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zIUbPdFqDso?feature=oembed" TargetMode="Externa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hyperlink" Target="mailto:rm@rhodemarshall.com" TargetMode="External"/><Relationship Id="rId2" Type="http://schemas.openxmlformats.org/officeDocument/2006/relationships/hyperlink" Target="mailto:rhode.marshall@gmail.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FE25-7783-12DD-AD09-E87FBBEF66EA}"/>
              </a:ext>
            </a:extLst>
          </p:cNvPr>
          <p:cNvSpPr>
            <a:spLocks noGrp="1"/>
          </p:cNvSpPr>
          <p:nvPr>
            <p:ph type="ctrTitle"/>
          </p:nvPr>
        </p:nvSpPr>
        <p:spPr/>
        <p:txBody>
          <a:bodyPr/>
          <a:lstStyle/>
          <a:p>
            <a:r>
              <a:rPr lang="en-US" sz="6600" dirty="0"/>
              <a:t>Community media elections training </a:t>
            </a:r>
          </a:p>
        </p:txBody>
      </p:sp>
      <p:sp>
        <p:nvSpPr>
          <p:cNvPr id="3" name="Subtitle 2">
            <a:extLst>
              <a:ext uri="{FF2B5EF4-FFF2-40B4-BE49-F238E27FC236}">
                <a16:creationId xmlns:a16="http://schemas.microsoft.com/office/drawing/2014/main" id="{677DF3EE-5AFC-FE5E-8C6B-22AC50133779}"/>
              </a:ext>
            </a:extLst>
          </p:cNvPr>
          <p:cNvSpPr>
            <a:spLocks noGrp="1"/>
          </p:cNvSpPr>
          <p:nvPr>
            <p:ph type="subTitle" idx="1"/>
          </p:nvPr>
        </p:nvSpPr>
        <p:spPr/>
        <p:txBody>
          <a:bodyPr/>
          <a:lstStyle/>
          <a:p>
            <a:r>
              <a:rPr lang="en-US" dirty="0"/>
              <a:t>Print and Digital Media</a:t>
            </a:r>
          </a:p>
        </p:txBody>
      </p:sp>
      <p:sp>
        <p:nvSpPr>
          <p:cNvPr id="4" name="TextBox 3">
            <a:extLst>
              <a:ext uri="{FF2B5EF4-FFF2-40B4-BE49-F238E27FC236}">
                <a16:creationId xmlns:a16="http://schemas.microsoft.com/office/drawing/2014/main" id="{2F93C63F-555B-373E-4CB4-5784917E1497}"/>
              </a:ext>
            </a:extLst>
          </p:cNvPr>
          <p:cNvSpPr txBox="1"/>
          <p:nvPr/>
        </p:nvSpPr>
        <p:spPr>
          <a:xfrm>
            <a:off x="8176591" y="6202017"/>
            <a:ext cx="3260035" cy="338554"/>
          </a:xfrm>
          <a:prstGeom prst="rect">
            <a:avLst/>
          </a:prstGeom>
          <a:noFill/>
        </p:spPr>
        <p:txBody>
          <a:bodyPr wrap="square" rtlCol="0">
            <a:spAutoFit/>
          </a:bodyPr>
          <a:lstStyle/>
          <a:p>
            <a:r>
              <a:rPr lang="en-US" sz="1600" b="1" i="1" dirty="0"/>
              <a:t>Please see notes section </a:t>
            </a:r>
          </a:p>
        </p:txBody>
      </p:sp>
    </p:spTree>
    <p:extLst>
      <p:ext uri="{BB962C8B-B14F-4D97-AF65-F5344CB8AC3E}">
        <p14:creationId xmlns:p14="http://schemas.microsoft.com/office/powerpoint/2010/main" val="169542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A203-F642-A80A-6257-3C6C6C318CB9}"/>
              </a:ext>
            </a:extLst>
          </p:cNvPr>
          <p:cNvSpPr>
            <a:spLocks noGrp="1"/>
          </p:cNvSpPr>
          <p:nvPr>
            <p:ph type="title"/>
          </p:nvPr>
        </p:nvSpPr>
        <p:spPr/>
        <p:txBody>
          <a:bodyPr/>
          <a:lstStyle/>
          <a:p>
            <a:r>
              <a:rPr lang="en-US" dirty="0"/>
              <a:t>Storytelling Approaches</a:t>
            </a:r>
          </a:p>
        </p:txBody>
      </p:sp>
      <p:cxnSp>
        <p:nvCxnSpPr>
          <p:cNvPr id="5" name="Straight Connector 4">
            <a:extLst>
              <a:ext uri="{FF2B5EF4-FFF2-40B4-BE49-F238E27FC236}">
                <a16:creationId xmlns:a16="http://schemas.microsoft.com/office/drawing/2014/main" id="{882C4620-3661-C473-DAB9-5CA7EDBF6663}"/>
              </a:ext>
            </a:extLst>
          </p:cNvPr>
          <p:cNvCxnSpPr/>
          <p:nvPr/>
        </p:nvCxnSpPr>
        <p:spPr>
          <a:xfrm>
            <a:off x="4857007" y="1515192"/>
            <a:ext cx="0" cy="5011387"/>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E377D0D0-1796-10DD-AAD9-732F5FBBC1E1}"/>
              </a:ext>
            </a:extLst>
          </p:cNvPr>
          <p:cNvSpPr txBox="1"/>
          <p:nvPr/>
        </p:nvSpPr>
        <p:spPr>
          <a:xfrm>
            <a:off x="4954978" y="1598320"/>
            <a:ext cx="3666494" cy="3754874"/>
          </a:xfrm>
          <a:prstGeom prst="rect">
            <a:avLst/>
          </a:prstGeom>
          <a:noFill/>
        </p:spPr>
        <p:txBody>
          <a:bodyPr wrap="square" rtlCol="0">
            <a:spAutoFit/>
          </a:bodyPr>
          <a:lstStyle/>
          <a:p>
            <a:r>
              <a:rPr lang="en-ZA" sz="2000" b="1" dirty="0">
                <a:latin typeface="Arial Nova" panose="020B0504020202020204" pitchFamily="34" charset="0"/>
              </a:rPr>
              <a:t>Feature Stories</a:t>
            </a:r>
            <a:r>
              <a:rPr lang="en-ZA" sz="2000" dirty="0">
                <a:latin typeface="Arial Nova" panose="020B0504020202020204" pitchFamily="34" charset="0"/>
              </a:rPr>
              <a:t>:</a:t>
            </a:r>
          </a:p>
          <a:p>
            <a:endParaRPr lang="en-ZA" sz="2000"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Print Media</a:t>
            </a:r>
            <a:r>
              <a:rPr lang="en-ZA" dirty="0">
                <a:latin typeface="Arial Nova" panose="020B0504020202020204" pitchFamily="34" charset="0"/>
              </a:rPr>
              <a:t>: Feature stories in print are narrative-driven, focusing on descriptive writing that paints a vivid picture for the reader. </a:t>
            </a:r>
          </a:p>
          <a:p>
            <a:pPr marL="285750" indent="-285750">
              <a:buFont typeface="Arial" panose="020B0604020202020204" pitchFamily="34" charset="0"/>
              <a:buChar char="•"/>
            </a:pPr>
            <a:endParaRPr lang="en-ZA"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Digital Media</a:t>
            </a:r>
            <a:r>
              <a:rPr lang="en-ZA" dirty="0">
                <a:latin typeface="Arial Nova" panose="020B0504020202020204" pitchFamily="34" charset="0"/>
              </a:rPr>
              <a:t>: Digital features might incorporate multimedia storytelling techniques, like embedding videos, audio narratives, and photo galleries.</a:t>
            </a:r>
          </a:p>
        </p:txBody>
      </p:sp>
      <p:sp>
        <p:nvSpPr>
          <p:cNvPr id="7" name="TextBox 6">
            <a:extLst>
              <a:ext uri="{FF2B5EF4-FFF2-40B4-BE49-F238E27FC236}">
                <a16:creationId xmlns:a16="http://schemas.microsoft.com/office/drawing/2014/main" id="{45C71B63-0F0C-BA84-527A-A077F95806F9}"/>
              </a:ext>
            </a:extLst>
          </p:cNvPr>
          <p:cNvSpPr txBox="1"/>
          <p:nvPr/>
        </p:nvSpPr>
        <p:spPr>
          <a:xfrm>
            <a:off x="833252" y="1598320"/>
            <a:ext cx="3788228" cy="3477875"/>
          </a:xfrm>
          <a:prstGeom prst="rect">
            <a:avLst/>
          </a:prstGeom>
          <a:noFill/>
        </p:spPr>
        <p:txBody>
          <a:bodyPr wrap="square" rtlCol="0">
            <a:spAutoFit/>
          </a:bodyPr>
          <a:lstStyle/>
          <a:p>
            <a:r>
              <a:rPr lang="en-ZA" sz="2000" b="1" dirty="0">
                <a:latin typeface="Arial Nova" panose="020B0504020202020204" pitchFamily="34" charset="0"/>
              </a:rPr>
              <a:t>Investigative Reports</a:t>
            </a:r>
            <a:r>
              <a:rPr lang="en-ZA" sz="2000" dirty="0">
                <a:latin typeface="Arial Nova" panose="020B0504020202020204" pitchFamily="34" charset="0"/>
              </a:rPr>
              <a:t>:</a:t>
            </a:r>
          </a:p>
          <a:p>
            <a:endParaRPr lang="en-ZA" sz="2000"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Print Media</a:t>
            </a:r>
            <a:r>
              <a:rPr lang="en-ZA" dirty="0">
                <a:latin typeface="Arial Nova" panose="020B0504020202020204" pitchFamily="34" charset="0"/>
              </a:rPr>
              <a:t>: Often presented as a series of articles, investigative reports in print are detailed and comprehensive, unfolding over time. </a:t>
            </a:r>
          </a:p>
          <a:p>
            <a:pPr marL="285750" indent="-285750">
              <a:buFont typeface="Arial" panose="020B0604020202020204" pitchFamily="34" charset="0"/>
              <a:buChar char="•"/>
            </a:pPr>
            <a:endParaRPr lang="en-ZA"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Digital Media</a:t>
            </a:r>
            <a:r>
              <a:rPr lang="en-ZA" dirty="0">
                <a:latin typeface="Arial Nova" panose="020B0504020202020204" pitchFamily="34" charset="0"/>
              </a:rPr>
              <a:t>: Digital investigative pieces may include interactive elements like timelines, maps, and databases. </a:t>
            </a:r>
          </a:p>
        </p:txBody>
      </p:sp>
      <p:cxnSp>
        <p:nvCxnSpPr>
          <p:cNvPr id="8" name="Straight Connector 7">
            <a:extLst>
              <a:ext uri="{FF2B5EF4-FFF2-40B4-BE49-F238E27FC236}">
                <a16:creationId xmlns:a16="http://schemas.microsoft.com/office/drawing/2014/main" id="{BBF3A522-85BC-A552-4051-108E3211EEF4}"/>
              </a:ext>
            </a:extLst>
          </p:cNvPr>
          <p:cNvCxnSpPr/>
          <p:nvPr/>
        </p:nvCxnSpPr>
        <p:spPr>
          <a:xfrm>
            <a:off x="8750138" y="1515191"/>
            <a:ext cx="0" cy="5011387"/>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3178A0F1-B70B-6D16-C080-069DDF7DD95E}"/>
              </a:ext>
            </a:extLst>
          </p:cNvPr>
          <p:cNvSpPr txBox="1"/>
          <p:nvPr/>
        </p:nvSpPr>
        <p:spPr>
          <a:xfrm>
            <a:off x="8702638" y="1629097"/>
            <a:ext cx="3386441" cy="4031873"/>
          </a:xfrm>
          <a:prstGeom prst="rect">
            <a:avLst/>
          </a:prstGeom>
          <a:noFill/>
        </p:spPr>
        <p:txBody>
          <a:bodyPr wrap="square" rtlCol="0">
            <a:spAutoFit/>
          </a:bodyPr>
          <a:lstStyle/>
          <a:p>
            <a:r>
              <a:rPr lang="en-ZA" sz="2000" b="1" dirty="0">
                <a:latin typeface="Arial Nova" panose="020B0504020202020204" pitchFamily="34" charset="0"/>
              </a:rPr>
              <a:t>Opinion Pieces</a:t>
            </a:r>
            <a:r>
              <a:rPr lang="en-ZA" sz="2000" dirty="0">
                <a:latin typeface="Arial Nova" panose="020B0504020202020204" pitchFamily="34" charset="0"/>
              </a:rPr>
              <a:t>:</a:t>
            </a:r>
          </a:p>
          <a:p>
            <a:endParaRPr lang="en-ZA" sz="2000"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Print Media</a:t>
            </a:r>
            <a:r>
              <a:rPr lang="en-ZA" dirty="0">
                <a:latin typeface="Arial Nova" panose="020B0504020202020204" pitchFamily="34" charset="0"/>
              </a:rPr>
              <a:t>: Op-eds and columns in print typically follow a straightforward structure, presenting arguments in a logical sequence. </a:t>
            </a:r>
          </a:p>
          <a:p>
            <a:pPr marL="285750" indent="-285750">
              <a:buFont typeface="Arial" panose="020B0604020202020204" pitchFamily="34" charset="0"/>
              <a:buChar char="•"/>
            </a:pPr>
            <a:r>
              <a:rPr lang="en-ZA" b="1" dirty="0">
                <a:latin typeface="Arial Nova" panose="020B0504020202020204" pitchFamily="34" charset="0"/>
              </a:rPr>
              <a:t>Digital Media</a:t>
            </a:r>
            <a:r>
              <a:rPr lang="en-ZA" dirty="0">
                <a:latin typeface="Arial Nova" panose="020B0504020202020204" pitchFamily="34" charset="0"/>
              </a:rPr>
              <a:t>: In digital formats, opinion pieces can include interactive polls, hyperlinked sources, and comment sections for reader engagement. </a:t>
            </a:r>
          </a:p>
        </p:txBody>
      </p:sp>
    </p:spTree>
    <p:extLst>
      <p:ext uri="{BB962C8B-B14F-4D97-AF65-F5344CB8AC3E}">
        <p14:creationId xmlns:p14="http://schemas.microsoft.com/office/powerpoint/2010/main" val="60484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90CED2-72DA-49F5-8068-294F7EEF1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3D83210-EF9C-5A14-F403-6A4BD3E666E3}"/>
              </a:ext>
            </a:extLst>
          </p:cNvPr>
          <p:cNvSpPr>
            <a:spLocks noGrp="1"/>
          </p:cNvSpPr>
          <p:nvPr>
            <p:ph type="title"/>
          </p:nvPr>
        </p:nvSpPr>
        <p:spPr>
          <a:xfrm>
            <a:off x="1371600" y="685800"/>
            <a:ext cx="9601200" cy="1485900"/>
          </a:xfrm>
        </p:spPr>
        <p:txBody>
          <a:bodyPr vert="horz" lIns="91440" tIns="45720" rIns="91440" bIns="45720" rtlCol="0" anchor="t">
            <a:normAutofit/>
          </a:bodyPr>
          <a:lstStyle/>
          <a:p>
            <a:r>
              <a:rPr lang="en-US" dirty="0"/>
              <a:t>Common Techniques </a:t>
            </a:r>
          </a:p>
        </p:txBody>
      </p:sp>
      <p:graphicFrame>
        <p:nvGraphicFramePr>
          <p:cNvPr id="6" name="TextBox 3">
            <a:extLst>
              <a:ext uri="{FF2B5EF4-FFF2-40B4-BE49-F238E27FC236}">
                <a16:creationId xmlns:a16="http://schemas.microsoft.com/office/drawing/2014/main" id="{849211C6-B9CE-B575-1103-2230E0C164FC}"/>
              </a:ext>
            </a:extLst>
          </p:cNvPr>
          <p:cNvGraphicFramePr/>
          <p:nvPr>
            <p:extLst>
              <p:ext uri="{D42A27DB-BD31-4B8C-83A1-F6EECF244321}">
                <p14:modId xmlns:p14="http://schemas.microsoft.com/office/powerpoint/2010/main" val="3642381604"/>
              </p:ext>
            </p:extLst>
          </p:nvPr>
        </p:nvGraphicFramePr>
        <p:xfrm>
          <a:off x="1371600" y="2286000"/>
          <a:ext cx="9601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426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7CD3-7F3A-4EAD-E9C3-C86EBB3895B8}"/>
              </a:ext>
            </a:extLst>
          </p:cNvPr>
          <p:cNvSpPr>
            <a:spLocks noGrp="1"/>
          </p:cNvSpPr>
          <p:nvPr>
            <p:ph type="title"/>
          </p:nvPr>
        </p:nvSpPr>
        <p:spPr>
          <a:xfrm>
            <a:off x="1371600" y="483920"/>
            <a:ext cx="9601200" cy="1485900"/>
          </a:xfrm>
        </p:spPr>
        <p:txBody>
          <a:bodyPr/>
          <a:lstStyle/>
          <a:p>
            <a:r>
              <a:rPr lang="en-US" dirty="0"/>
              <a:t>Diary Guidance: Learning from Media Operations</a:t>
            </a:r>
          </a:p>
        </p:txBody>
      </p:sp>
      <p:sp>
        <p:nvSpPr>
          <p:cNvPr id="4" name="TextBox 3">
            <a:extLst>
              <a:ext uri="{FF2B5EF4-FFF2-40B4-BE49-F238E27FC236}">
                <a16:creationId xmlns:a16="http://schemas.microsoft.com/office/drawing/2014/main" id="{031E51CE-94FF-1777-DB75-BF41F425E357}"/>
              </a:ext>
            </a:extLst>
          </p:cNvPr>
          <p:cNvSpPr txBox="1"/>
          <p:nvPr/>
        </p:nvSpPr>
        <p:spPr>
          <a:xfrm>
            <a:off x="973776" y="1922318"/>
            <a:ext cx="9999024" cy="5262979"/>
          </a:xfrm>
          <a:prstGeom prst="rect">
            <a:avLst/>
          </a:prstGeom>
          <a:noFill/>
        </p:spPr>
        <p:txBody>
          <a:bodyPr wrap="square" rtlCol="0">
            <a:spAutoFit/>
          </a:bodyPr>
          <a:lstStyle/>
          <a:p>
            <a:r>
              <a:rPr lang="en-ZA" sz="1600" b="1" dirty="0">
                <a:latin typeface="Arial Nova" panose="020B0504020202020204" pitchFamily="34" charset="0"/>
              </a:rPr>
              <a:t>Understanding News Cycles</a:t>
            </a:r>
            <a:r>
              <a:rPr lang="en-ZA" sz="1600" dirty="0">
                <a:latin typeface="Arial Nova" panose="020B0504020202020204" pitchFamily="34" charset="0"/>
              </a:rPr>
              <a:t>:</a:t>
            </a:r>
          </a:p>
          <a:p>
            <a:endParaRPr lang="en-ZA" sz="1600" dirty="0">
              <a:latin typeface="Arial Nova" panose="020B0504020202020204" pitchFamily="34" charset="0"/>
            </a:endParaRPr>
          </a:p>
          <a:p>
            <a:pPr marL="285750" indent="-285750">
              <a:buFont typeface="Arial" panose="020B0604020202020204" pitchFamily="34" charset="0"/>
              <a:buChar char="•"/>
            </a:pPr>
            <a:r>
              <a:rPr lang="en-ZA" sz="1600" dirty="0">
                <a:latin typeface="Arial Nova" panose="020B0504020202020204" pitchFamily="34" charset="0"/>
              </a:rPr>
              <a:t>News cycles refer to the frequency and timing with which news stories are produced and broadcasted or published. </a:t>
            </a:r>
          </a:p>
          <a:p>
            <a:pPr marL="285750" indent="-285750">
              <a:buFont typeface="Arial" panose="020B0604020202020204" pitchFamily="34" charset="0"/>
              <a:buChar char="•"/>
            </a:pPr>
            <a:r>
              <a:rPr lang="en-ZA" sz="1600" dirty="0">
                <a:latin typeface="Arial Nova" panose="020B0504020202020204" pitchFamily="34" charset="0"/>
              </a:rPr>
              <a:t>These cycles dictate when to publish certain stories to maximize impact and relevance.</a:t>
            </a:r>
          </a:p>
          <a:p>
            <a:endParaRPr lang="en-ZA" sz="1600" dirty="0">
              <a:latin typeface="Arial Nova" panose="020B0504020202020204" pitchFamily="34" charset="0"/>
            </a:endParaRPr>
          </a:p>
          <a:p>
            <a:r>
              <a:rPr lang="en-ZA" sz="1600" b="1" dirty="0">
                <a:latin typeface="Arial Nova" panose="020B0504020202020204" pitchFamily="34" charset="0"/>
              </a:rPr>
              <a:t>Planning and Scheduling</a:t>
            </a:r>
            <a:r>
              <a:rPr lang="en-ZA" sz="1600" dirty="0">
                <a:latin typeface="Arial Nova" panose="020B0504020202020204" pitchFamily="34" charset="0"/>
              </a:rPr>
              <a:t>:</a:t>
            </a:r>
          </a:p>
          <a:p>
            <a:endParaRPr lang="en-ZA" sz="1600" dirty="0">
              <a:latin typeface="Arial Nova" panose="020B0504020202020204" pitchFamily="34" charset="0"/>
            </a:endParaRPr>
          </a:p>
          <a:p>
            <a:pPr marL="285750" indent="-285750">
              <a:buFont typeface="Arial" panose="020B0604020202020204" pitchFamily="34" charset="0"/>
              <a:buChar char="•"/>
            </a:pPr>
            <a:r>
              <a:rPr lang="en-ZA" sz="1600" dirty="0">
                <a:latin typeface="Arial Nova" panose="020B0504020202020204" pitchFamily="34" charset="0"/>
              </a:rPr>
              <a:t>Media organizations use diary management to schedule and track upcoming events. </a:t>
            </a:r>
          </a:p>
          <a:p>
            <a:pPr marL="285750" indent="-285750">
              <a:buFont typeface="Arial" panose="020B0604020202020204" pitchFamily="34" charset="0"/>
              <a:buChar char="•"/>
            </a:pPr>
            <a:r>
              <a:rPr lang="en-ZA" sz="1600" dirty="0">
                <a:latin typeface="Arial Nova" panose="020B0504020202020204" pitchFamily="34" charset="0"/>
              </a:rPr>
              <a:t>This process involves anticipating major events, understanding seasonal trends and being prepared for breaking news.</a:t>
            </a:r>
          </a:p>
          <a:p>
            <a:pPr marL="285750" indent="-285750">
              <a:buFont typeface="Arial" panose="020B0604020202020204" pitchFamily="34" charset="0"/>
              <a:buChar char="•"/>
            </a:pPr>
            <a:endParaRPr lang="en-ZA" sz="1600" dirty="0">
              <a:latin typeface="Arial Nova" panose="020B0504020202020204" pitchFamily="34" charset="0"/>
            </a:endParaRPr>
          </a:p>
          <a:p>
            <a:r>
              <a:rPr lang="en-ZA" sz="1600" b="1" dirty="0">
                <a:latin typeface="Arial Nova" panose="020B0504020202020204" pitchFamily="34" charset="0"/>
              </a:rPr>
              <a:t>Resource Allocation</a:t>
            </a:r>
            <a:r>
              <a:rPr lang="en-ZA" sz="1600" dirty="0">
                <a:latin typeface="Arial Nova" panose="020B0504020202020204" pitchFamily="34" charset="0"/>
              </a:rPr>
              <a:t>:</a:t>
            </a:r>
          </a:p>
          <a:p>
            <a:endParaRPr lang="en-ZA" sz="1600" dirty="0">
              <a:latin typeface="Arial Nova" panose="020B0504020202020204" pitchFamily="34" charset="0"/>
            </a:endParaRPr>
          </a:p>
          <a:p>
            <a:pPr marL="285750" indent="-285750">
              <a:buFont typeface="Arial" panose="020B0604020202020204" pitchFamily="34" charset="0"/>
              <a:buChar char="•"/>
            </a:pPr>
            <a:r>
              <a:rPr lang="en-ZA" sz="1600" dirty="0">
                <a:latin typeface="Arial Nova" panose="020B0504020202020204" pitchFamily="34" charset="0"/>
              </a:rPr>
              <a:t>Effective diary guidance allows newsrooms to allocate resources efficiently.</a:t>
            </a:r>
          </a:p>
          <a:p>
            <a:pPr marL="285750" indent="-285750">
              <a:buFont typeface="Arial" panose="020B0604020202020204" pitchFamily="34" charset="0"/>
              <a:buChar char="•"/>
            </a:pPr>
            <a:endParaRPr lang="en-ZA" sz="1600" dirty="0">
              <a:latin typeface="Arial Nova" panose="020B0504020202020204" pitchFamily="34" charset="0"/>
            </a:endParaRPr>
          </a:p>
          <a:p>
            <a:r>
              <a:rPr lang="en-ZA" sz="1600" b="1" dirty="0">
                <a:latin typeface="Arial Nova" panose="020B0504020202020204" pitchFamily="34" charset="0"/>
              </a:rPr>
              <a:t>Audience Engagement</a:t>
            </a:r>
            <a:r>
              <a:rPr lang="en-ZA" sz="1600"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Knowing when audiences are most likely to engage with different types of content can influence scheduling. </a:t>
            </a:r>
          </a:p>
          <a:p>
            <a:endParaRPr lang="en-ZA" sz="1600" dirty="0">
              <a:latin typeface="Arial Nova" panose="020B0504020202020204" pitchFamily="34" charset="0"/>
            </a:endParaRPr>
          </a:p>
          <a:p>
            <a:endParaRPr lang="en-US" sz="1600" dirty="0">
              <a:latin typeface="Arial Nova" panose="020B0504020202020204" pitchFamily="34" charset="0"/>
            </a:endParaRPr>
          </a:p>
        </p:txBody>
      </p:sp>
    </p:spTree>
    <p:extLst>
      <p:ext uri="{BB962C8B-B14F-4D97-AF65-F5344CB8AC3E}">
        <p14:creationId xmlns:p14="http://schemas.microsoft.com/office/powerpoint/2010/main" val="302439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7618-0563-E03D-756C-F4A51930FFB3}"/>
              </a:ext>
            </a:extLst>
          </p:cNvPr>
          <p:cNvSpPr>
            <a:spLocks noGrp="1"/>
          </p:cNvSpPr>
          <p:nvPr>
            <p:ph type="title"/>
          </p:nvPr>
        </p:nvSpPr>
        <p:spPr/>
        <p:txBody>
          <a:bodyPr/>
          <a:lstStyle/>
          <a:p>
            <a:r>
              <a:rPr lang="en-US" dirty="0"/>
              <a:t>Diary Guidance: Special Projects</a:t>
            </a:r>
          </a:p>
        </p:txBody>
      </p:sp>
      <p:sp>
        <p:nvSpPr>
          <p:cNvPr id="4" name="TextBox 3">
            <a:extLst>
              <a:ext uri="{FF2B5EF4-FFF2-40B4-BE49-F238E27FC236}">
                <a16:creationId xmlns:a16="http://schemas.microsoft.com/office/drawing/2014/main" id="{B0EBF18F-24DA-C45D-3E9A-2C6A04386EC6}"/>
              </a:ext>
            </a:extLst>
          </p:cNvPr>
          <p:cNvSpPr txBox="1"/>
          <p:nvPr/>
        </p:nvSpPr>
        <p:spPr>
          <a:xfrm>
            <a:off x="1116281" y="1662545"/>
            <a:ext cx="10343407" cy="4678204"/>
          </a:xfrm>
          <a:prstGeom prst="rect">
            <a:avLst/>
          </a:prstGeom>
          <a:noFill/>
        </p:spPr>
        <p:txBody>
          <a:bodyPr wrap="square" rtlCol="0">
            <a:spAutoFit/>
          </a:bodyPr>
          <a:lstStyle/>
          <a:p>
            <a:r>
              <a:rPr lang="en-ZA" b="1" dirty="0">
                <a:latin typeface="Arial Nova" panose="020B0504020202020204" pitchFamily="34" charset="0"/>
              </a:rPr>
              <a:t>Investigative Journalism Projects</a:t>
            </a:r>
            <a:r>
              <a:rPr lang="en-ZA"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Significant investigative projects often require months of research, interviews, and data analysis. </a:t>
            </a:r>
          </a:p>
          <a:p>
            <a:pPr marL="285750" indent="-285750">
              <a:buFont typeface="Arial" panose="020B0604020202020204" pitchFamily="34" charset="0"/>
              <a:buChar char="•"/>
            </a:pPr>
            <a:r>
              <a:rPr lang="en-ZA" sz="1600" dirty="0">
                <a:latin typeface="Arial Nova" panose="020B0504020202020204" pitchFamily="34" charset="0"/>
              </a:rPr>
              <a:t>These projects demonstrate the depth and rigor of journalistic work.</a:t>
            </a:r>
          </a:p>
          <a:p>
            <a:pPr>
              <a:buFont typeface="Arial" panose="020B0604020202020204" pitchFamily="34" charset="0"/>
              <a:buChar char="•"/>
            </a:pPr>
            <a:endParaRPr lang="en-ZA" sz="1600" dirty="0">
              <a:latin typeface="Arial Nova" panose="020B0504020202020204" pitchFamily="34" charset="0"/>
            </a:endParaRPr>
          </a:p>
          <a:p>
            <a:r>
              <a:rPr lang="en-ZA" b="1" dirty="0">
                <a:latin typeface="Arial Nova" panose="020B0504020202020204" pitchFamily="34" charset="0"/>
              </a:rPr>
              <a:t>Documentary Features and Series</a:t>
            </a:r>
            <a:r>
              <a:rPr lang="en-ZA"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Extended features or series delve deep into specific topics, offering comprehensive insights. </a:t>
            </a:r>
          </a:p>
          <a:p>
            <a:pPr marL="285750" indent="-285750">
              <a:buFont typeface="Arial" panose="020B0604020202020204" pitchFamily="34" charset="0"/>
              <a:buChar char="•"/>
            </a:pPr>
            <a:r>
              <a:rPr lang="en-ZA" sz="1600" dirty="0">
                <a:latin typeface="Arial Nova" panose="020B0504020202020204" pitchFamily="34" charset="0"/>
              </a:rPr>
              <a:t>Digital platforms may enhance these features with interactive elements like videos, podcasts, and infographics.</a:t>
            </a:r>
          </a:p>
          <a:p>
            <a:pPr>
              <a:buFont typeface="Arial" panose="020B0604020202020204" pitchFamily="34" charset="0"/>
              <a:buChar char="•"/>
            </a:pPr>
            <a:endParaRPr lang="en-ZA" sz="1600" dirty="0">
              <a:latin typeface="Arial Nova" panose="020B0504020202020204" pitchFamily="34" charset="0"/>
            </a:endParaRPr>
          </a:p>
          <a:p>
            <a:r>
              <a:rPr lang="en-ZA" b="1" dirty="0">
                <a:latin typeface="Arial Nova" panose="020B0504020202020204" pitchFamily="34" charset="0"/>
              </a:rPr>
              <a:t>Cross-Platform Storytelling</a:t>
            </a:r>
            <a:r>
              <a:rPr lang="en-ZA"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Some special projects span across multiple media formats, combining print articles, digital content, and even broadcast segments. </a:t>
            </a:r>
          </a:p>
          <a:p>
            <a:endParaRPr lang="en-ZA" sz="1600" b="1" dirty="0">
              <a:latin typeface="Arial Nova" panose="020B0504020202020204" pitchFamily="34" charset="0"/>
            </a:endParaRPr>
          </a:p>
          <a:p>
            <a:r>
              <a:rPr lang="en-ZA" b="1" dirty="0">
                <a:latin typeface="Arial Nova" panose="020B0504020202020204" pitchFamily="34" charset="0"/>
              </a:rPr>
              <a:t>Collaborative Projects</a:t>
            </a:r>
            <a:r>
              <a:rPr lang="en-ZA"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Collaborations between different media outlets or with other organisations.</a:t>
            </a:r>
          </a:p>
          <a:p>
            <a:pPr>
              <a:buFont typeface="Arial" panose="020B0604020202020204" pitchFamily="34" charset="0"/>
              <a:buChar char="•"/>
            </a:pPr>
            <a:endParaRPr lang="en-ZA" sz="1600" dirty="0">
              <a:latin typeface="Arial Nova" panose="020B0504020202020204" pitchFamily="34" charset="0"/>
            </a:endParaRPr>
          </a:p>
          <a:p>
            <a:r>
              <a:rPr lang="en-ZA" b="1" dirty="0">
                <a:latin typeface="Arial Nova" panose="020B0504020202020204" pitchFamily="34" charset="0"/>
              </a:rPr>
              <a:t>Impact and Recognition</a:t>
            </a:r>
            <a:r>
              <a:rPr lang="en-ZA" dirty="0">
                <a:latin typeface="Arial Nova" panose="020B0504020202020204" pitchFamily="34" charset="0"/>
              </a:rPr>
              <a:t>:</a:t>
            </a:r>
          </a:p>
          <a:p>
            <a:pPr marL="285750" indent="-285750">
              <a:buFont typeface="Arial" panose="020B0604020202020204" pitchFamily="34" charset="0"/>
              <a:buChar char="•"/>
            </a:pPr>
            <a:r>
              <a:rPr lang="en-ZA" sz="1600" dirty="0">
                <a:latin typeface="Arial Nova" panose="020B0504020202020204" pitchFamily="34" charset="0"/>
              </a:rPr>
              <a:t>These projects often gain significant recognition, such as awards and widespread citation.</a:t>
            </a:r>
          </a:p>
          <a:p>
            <a:endParaRPr lang="en-US" sz="1600" dirty="0">
              <a:latin typeface="Arial Nova" panose="020B0504020202020204" pitchFamily="34" charset="0"/>
            </a:endParaRPr>
          </a:p>
        </p:txBody>
      </p:sp>
    </p:spTree>
    <p:extLst>
      <p:ext uri="{BB962C8B-B14F-4D97-AF65-F5344CB8AC3E}">
        <p14:creationId xmlns:p14="http://schemas.microsoft.com/office/powerpoint/2010/main" val="151466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87" name="Group 3086">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088"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sp>
          <p:nvSpPr>
            <p:cNvPr id="3089"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grpSp>
      <p:sp useBgFill="1">
        <p:nvSpPr>
          <p:cNvPr id="3091" name="Rectangle 3090">
            <a:extLst>
              <a:ext uri="{FF2B5EF4-FFF2-40B4-BE49-F238E27FC236}">
                <a16:creationId xmlns:a16="http://schemas.microsoft.com/office/drawing/2014/main" id="{78511CAE-6AAD-4026-90B0-6917258C1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8160F-B747-F154-5DE4-A08F2B7651DF}"/>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l"/>
            <a:r>
              <a:rPr lang="en-US" sz="6000"/>
              <a:t>Social media</a:t>
            </a:r>
          </a:p>
        </p:txBody>
      </p:sp>
      <p:sp>
        <p:nvSpPr>
          <p:cNvPr id="3" name="Text Placeholder 2">
            <a:extLst>
              <a:ext uri="{FF2B5EF4-FFF2-40B4-BE49-F238E27FC236}">
                <a16:creationId xmlns:a16="http://schemas.microsoft.com/office/drawing/2014/main" id="{A1E2D433-1E1A-E9E1-C92F-75CD7ADBD37A}"/>
              </a:ext>
            </a:extLst>
          </p:cNvPr>
          <p:cNvSpPr>
            <a:spLocks noGrp="1"/>
          </p:cNvSpPr>
          <p:nvPr>
            <p:ph type="body" idx="1"/>
          </p:nvPr>
        </p:nvSpPr>
        <p:spPr>
          <a:xfrm>
            <a:off x="8154186" y="4436462"/>
            <a:ext cx="3355942" cy="1794656"/>
          </a:xfrm>
        </p:spPr>
        <p:txBody>
          <a:bodyPr vert="horz" lIns="91440" tIns="45720" rIns="91440" bIns="45720" rtlCol="0">
            <a:normAutofit/>
          </a:bodyPr>
          <a:lstStyle/>
          <a:p>
            <a:pPr algn="l">
              <a:spcAft>
                <a:spcPts val="600"/>
              </a:spcAft>
            </a:pPr>
            <a:r>
              <a:rPr lang="en-US" sz="2300"/>
              <a:t>The Basics</a:t>
            </a:r>
          </a:p>
        </p:txBody>
      </p:sp>
      <p:sp>
        <p:nvSpPr>
          <p:cNvPr id="3093" name="Freeform 6">
            <a:extLst>
              <a:ext uri="{FF2B5EF4-FFF2-40B4-BE49-F238E27FC236}">
                <a16:creationId xmlns:a16="http://schemas.microsoft.com/office/drawing/2014/main" id="{7388763A-4025-4433-A72C-457FC3763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pic>
        <p:nvPicPr>
          <p:cNvPr id="3082" name="Picture 10" descr="WhatsApp - Wikipedia">
            <a:extLst>
              <a:ext uri="{FF2B5EF4-FFF2-40B4-BE49-F238E27FC236}">
                <a16:creationId xmlns:a16="http://schemas.microsoft.com/office/drawing/2014/main" id="{6DE5C758-E03A-1C40-F26F-A2C7C7CFF4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3480" y="1260453"/>
            <a:ext cx="2096784" cy="21073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ikTok - Apps on Google Play">
            <a:extLst>
              <a:ext uri="{FF2B5EF4-FFF2-40B4-BE49-F238E27FC236}">
                <a16:creationId xmlns:a16="http://schemas.microsoft.com/office/drawing/2014/main" id="{FDDD86EB-8587-BEFD-3D58-82DF6F550F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81896" y="3730240"/>
            <a:ext cx="1785183" cy="1785183"/>
          </a:xfrm>
          <a:prstGeom prst="rect">
            <a:avLst/>
          </a:prstGeom>
          <a:noFill/>
          <a:extLst>
            <a:ext uri="{909E8E84-426E-40DD-AFC4-6F175D3DCCD1}">
              <a14:hiddenFill xmlns:a14="http://schemas.microsoft.com/office/drawing/2010/main">
                <a:solidFill>
                  <a:srgbClr val="FFFFFF"/>
                </a:solidFill>
              </a14:hiddenFill>
            </a:ext>
          </a:extLst>
        </p:spPr>
      </p:pic>
      <p:sp>
        <p:nvSpPr>
          <p:cNvPr id="3095" name="Freeform 6">
            <a:extLst>
              <a:ext uri="{FF2B5EF4-FFF2-40B4-BE49-F238E27FC236}">
                <a16:creationId xmlns:a16="http://schemas.microsoft.com/office/drawing/2014/main" id="{8A2DFE20-1EAE-45A9-AD16-D4DBD0ABB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pic>
        <p:nvPicPr>
          <p:cNvPr id="3080" name="Picture 8" descr="Instagram - Wikipedia">
            <a:extLst>
              <a:ext uri="{FF2B5EF4-FFF2-40B4-BE49-F238E27FC236}">
                <a16:creationId xmlns:a16="http://schemas.microsoft.com/office/drawing/2014/main" id="{FB3171B5-6B23-C9F6-6F37-9E2FC095C0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81029" y="4210873"/>
            <a:ext cx="1663285" cy="16632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witter X logo PNG For Free Download">
            <a:extLst>
              <a:ext uri="{FF2B5EF4-FFF2-40B4-BE49-F238E27FC236}">
                <a16:creationId xmlns:a16="http://schemas.microsoft.com/office/drawing/2014/main" id="{C183CE43-EF0D-EA29-36C2-DBBE7593C0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583" y="2944409"/>
            <a:ext cx="1663285" cy="166328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acebook - log in or sign up">
            <a:extLst>
              <a:ext uri="{FF2B5EF4-FFF2-40B4-BE49-F238E27FC236}">
                <a16:creationId xmlns:a16="http://schemas.microsoft.com/office/drawing/2014/main" id="{9D780B40-4DF9-6BD0-5BBF-4B73174D7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6902" y="900909"/>
            <a:ext cx="1887061" cy="188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60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bstract blurred public library with bookshelves">
            <a:extLst>
              <a:ext uri="{FF2B5EF4-FFF2-40B4-BE49-F238E27FC236}">
                <a16:creationId xmlns:a16="http://schemas.microsoft.com/office/drawing/2014/main" id="{F80841DA-88EE-D841-063E-6B305DAB23C6}"/>
              </a:ext>
            </a:extLst>
          </p:cNvPr>
          <p:cNvPicPr>
            <a:picLocks noChangeAspect="1"/>
          </p:cNvPicPr>
          <p:nvPr/>
        </p:nvPicPr>
        <p:blipFill rotWithShape="1">
          <a:blip r:embed="rId3"/>
          <a:srcRect t="1005" r="1" b="14703"/>
          <a:stretch/>
        </p:blipFill>
        <p:spPr>
          <a:xfrm>
            <a:off x="-1" y="10"/>
            <a:ext cx="12188652" cy="6857990"/>
          </a:xfrm>
          <a:prstGeom prst="rect">
            <a:avLst/>
          </a:prstGeom>
        </p:spPr>
      </p:pic>
      <p:sp>
        <p:nvSpPr>
          <p:cNvPr id="20" name="Rectangle 19">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9FF4B-E8C5-D704-06E9-3AC5945DCE8D}"/>
              </a:ext>
            </a:extLst>
          </p:cNvPr>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spcAft>
                <a:spcPts val="600"/>
              </a:spcAft>
            </a:pPr>
            <a:r>
              <a:rPr lang="en-US" dirty="0"/>
              <a:t>The Basics of Social Media</a:t>
            </a:r>
          </a:p>
        </p:txBody>
      </p:sp>
      <p:sp>
        <p:nvSpPr>
          <p:cNvPr id="22" name="Rectangle 21">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262D1362-8DB9-D94D-675B-D5ED49558856}"/>
              </a:ext>
            </a:extLst>
          </p:cNvPr>
          <p:cNvSpPr txBox="1"/>
          <p:nvPr/>
        </p:nvSpPr>
        <p:spPr>
          <a:xfrm>
            <a:off x="1371599" y="1590261"/>
            <a:ext cx="10171043" cy="4277139"/>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b="1" dirty="0">
                <a:solidFill>
                  <a:schemeClr val="tx2"/>
                </a:solidFill>
                <a:latin typeface="Arial Nova" panose="020B0504020202020204" pitchFamily="34" charset="0"/>
              </a:rPr>
              <a:t>Facebook: </a:t>
            </a:r>
          </a:p>
          <a:p>
            <a:pPr marL="384048" indent="-384048" defTabSz="914400">
              <a:lnSpc>
                <a:spcPct val="94000"/>
              </a:lnSpc>
              <a:spcAft>
                <a:spcPts val="200"/>
              </a:spcAft>
              <a:buFont typeface="Franklin Gothic Book" panose="020B0503020102020204" pitchFamily="34" charset="0"/>
            </a:pPr>
            <a:r>
              <a:rPr lang="en-US" dirty="0">
                <a:solidFill>
                  <a:schemeClr val="tx2"/>
                </a:solidFill>
                <a:latin typeface="Arial Nova" panose="020B0504020202020204" pitchFamily="34" charset="0"/>
              </a:rPr>
              <a:t>Useful for reaching a broad demographic and fostering community engagement through groups and pages.</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pPr>
            <a:r>
              <a:rPr lang="en-US" b="1" dirty="0">
                <a:solidFill>
                  <a:schemeClr val="tx2"/>
                </a:solidFill>
                <a:latin typeface="Arial Nova" panose="020B0504020202020204" pitchFamily="34" charset="0"/>
              </a:rPr>
              <a:t>X (former Twitter)</a:t>
            </a:r>
            <a:r>
              <a:rPr lang="en-US" dirty="0">
                <a:solidFill>
                  <a:schemeClr val="tx2"/>
                </a:solidFill>
                <a:latin typeface="Arial Nova" panose="020B0504020202020204" pitchFamily="34" charset="0"/>
              </a:rPr>
              <a:t>: </a:t>
            </a:r>
          </a:p>
          <a:p>
            <a:pPr marL="384048" indent="-384048" defTabSz="914400">
              <a:lnSpc>
                <a:spcPct val="94000"/>
              </a:lnSpc>
              <a:spcAft>
                <a:spcPts val="200"/>
              </a:spcAft>
              <a:buFont typeface="Franklin Gothic Book" panose="020B0503020102020204" pitchFamily="34" charset="0"/>
            </a:pPr>
            <a:r>
              <a:rPr lang="en-US" dirty="0">
                <a:solidFill>
                  <a:schemeClr val="tx2"/>
                </a:solidFill>
                <a:latin typeface="Arial Nova" panose="020B0504020202020204" pitchFamily="34" charset="0"/>
              </a:rPr>
              <a:t>Ideal for news dissemination, real-time discussions, and direct engagement with audiences.</a:t>
            </a:r>
          </a:p>
          <a:p>
            <a:pPr marL="384048" indent="-384048" defTabSz="914400">
              <a:lnSpc>
                <a:spcPct val="94000"/>
              </a:lnSpc>
              <a:spcAft>
                <a:spcPts val="200"/>
              </a:spcAft>
              <a:buFont typeface="Franklin Gothic Book" panose="020B0503020102020204" pitchFamily="34" charset="0"/>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pPr>
            <a:r>
              <a:rPr lang="en-US" b="1" dirty="0">
                <a:solidFill>
                  <a:schemeClr val="tx2"/>
                </a:solidFill>
                <a:latin typeface="Arial Nova" panose="020B0504020202020204" pitchFamily="34" charset="0"/>
              </a:rPr>
              <a:t>Instagram</a:t>
            </a:r>
            <a:r>
              <a:rPr lang="en-US" dirty="0">
                <a:solidFill>
                  <a:schemeClr val="tx2"/>
                </a:solidFill>
                <a:latin typeface="Arial Nova" panose="020B0504020202020204" pitchFamily="34" charset="0"/>
              </a:rPr>
              <a:t>: </a:t>
            </a:r>
          </a:p>
          <a:p>
            <a:pPr marL="384048" indent="-384048" defTabSz="914400">
              <a:lnSpc>
                <a:spcPct val="94000"/>
              </a:lnSpc>
              <a:spcAft>
                <a:spcPts val="200"/>
              </a:spcAft>
              <a:buFont typeface="Franklin Gothic Book" panose="020B0503020102020204" pitchFamily="34" charset="0"/>
            </a:pPr>
            <a:r>
              <a:rPr lang="en-US" dirty="0">
                <a:solidFill>
                  <a:schemeClr val="tx2"/>
                </a:solidFill>
                <a:latin typeface="Arial Nova" panose="020B0504020202020204" pitchFamily="34" charset="0"/>
              </a:rPr>
              <a:t>Effective for lifestyle, culture, and visually appealing content.</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pPr>
            <a:r>
              <a:rPr lang="en-US" b="1" dirty="0">
                <a:solidFill>
                  <a:schemeClr val="tx2"/>
                </a:solidFill>
                <a:latin typeface="Arial Nova" panose="020B0504020202020204" pitchFamily="34" charset="0"/>
              </a:rPr>
              <a:t>TikTok</a:t>
            </a:r>
            <a:r>
              <a:rPr lang="en-US" dirty="0">
                <a:solidFill>
                  <a:schemeClr val="tx2"/>
                </a:solidFill>
                <a:latin typeface="Arial Nova" panose="020B0504020202020204" pitchFamily="34" charset="0"/>
              </a:rPr>
              <a:t>: </a:t>
            </a:r>
          </a:p>
          <a:p>
            <a:pPr marL="384048" indent="-384048" defTabSz="914400">
              <a:lnSpc>
                <a:spcPct val="94000"/>
              </a:lnSpc>
              <a:spcAft>
                <a:spcPts val="200"/>
              </a:spcAft>
              <a:buFont typeface="Franklin Gothic Book" panose="020B0503020102020204" pitchFamily="34" charset="0"/>
            </a:pPr>
            <a:r>
              <a:rPr lang="en-US" dirty="0">
                <a:solidFill>
                  <a:schemeClr val="tx2"/>
                </a:solidFill>
                <a:latin typeface="Arial Nova" panose="020B0504020202020204" pitchFamily="34" charset="0"/>
              </a:rPr>
              <a:t>Popular among younger audiences and useful for trend-driven, creative content.</a:t>
            </a:r>
          </a:p>
          <a:p>
            <a:pPr marL="384048" indent="-384048" defTabSz="914400">
              <a:lnSpc>
                <a:spcPct val="94000"/>
              </a:lnSpc>
              <a:spcAft>
                <a:spcPts val="200"/>
              </a:spcAft>
              <a:buFont typeface="Franklin Gothic Book" panose="020B0503020102020204" pitchFamily="34" charset="0"/>
            </a:pPr>
            <a:endParaRPr lang="en-US" dirty="0">
              <a:solidFill>
                <a:schemeClr val="tx2"/>
              </a:solidFill>
              <a:latin typeface="Arial Nova" panose="020B0504020202020204" pitchFamily="34" charset="0"/>
            </a:endParaRPr>
          </a:p>
        </p:txBody>
      </p:sp>
    </p:spTree>
    <p:extLst>
      <p:ext uri="{BB962C8B-B14F-4D97-AF65-F5344CB8AC3E}">
        <p14:creationId xmlns:p14="http://schemas.microsoft.com/office/powerpoint/2010/main" val="234527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DDBD-034E-96E8-DE54-33A392D11A56}"/>
              </a:ext>
            </a:extLst>
          </p:cNvPr>
          <p:cNvSpPr txBox="1">
            <a:spLocks/>
          </p:cNvSpPr>
          <p:nvPr/>
        </p:nvSpPr>
        <p:spPr>
          <a:xfrm>
            <a:off x="1371600" y="685800"/>
            <a:ext cx="9601200"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spcAft>
                <a:spcPts val="600"/>
              </a:spcAft>
            </a:pPr>
            <a:r>
              <a:rPr lang="en-US" dirty="0"/>
              <a:t>Content Creation and Management</a:t>
            </a:r>
          </a:p>
        </p:txBody>
      </p:sp>
      <p:sp>
        <p:nvSpPr>
          <p:cNvPr id="4" name="TextBox 3">
            <a:extLst>
              <a:ext uri="{FF2B5EF4-FFF2-40B4-BE49-F238E27FC236}">
                <a16:creationId xmlns:a16="http://schemas.microsoft.com/office/drawing/2014/main" id="{0D4FF2F4-D10C-3BA6-1E46-DE5A54587006}"/>
              </a:ext>
            </a:extLst>
          </p:cNvPr>
          <p:cNvSpPr txBox="1"/>
          <p:nvPr/>
        </p:nvSpPr>
        <p:spPr>
          <a:xfrm>
            <a:off x="1007165" y="1546980"/>
            <a:ext cx="11039061" cy="3816429"/>
          </a:xfrm>
          <a:prstGeom prst="rect">
            <a:avLst/>
          </a:prstGeom>
          <a:noFill/>
        </p:spPr>
        <p:txBody>
          <a:bodyPr wrap="square">
            <a:spAutoFit/>
          </a:bodyPr>
          <a:lstStyle/>
          <a:p>
            <a:r>
              <a:rPr lang="en-ZA" sz="2000" b="1" dirty="0">
                <a:latin typeface="Arial Nova" panose="020B0504020202020204" pitchFamily="34" charset="0"/>
              </a:rPr>
              <a:t>Strategies for Creating Engaging Content</a:t>
            </a:r>
          </a:p>
          <a:p>
            <a:endParaRPr lang="en-ZA" sz="2000" b="1"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Audience Understanding</a:t>
            </a:r>
            <a:r>
              <a:rPr lang="en-ZA" dirty="0">
                <a:latin typeface="Arial Nova" panose="020B0504020202020204" pitchFamily="34" charset="0"/>
              </a:rPr>
              <a:t>: Tailoring content to the interests, behaviours, and preferences of audience.</a:t>
            </a:r>
          </a:p>
          <a:p>
            <a:pPr marL="285750" indent="-285750">
              <a:buFont typeface="Arial" panose="020B0604020202020204" pitchFamily="34" charset="0"/>
              <a:buChar char="•"/>
            </a:pPr>
            <a:r>
              <a:rPr lang="en-ZA" b="1" dirty="0">
                <a:latin typeface="Arial Nova" panose="020B0504020202020204" pitchFamily="34" charset="0"/>
              </a:rPr>
              <a:t>Visual Appeal</a:t>
            </a:r>
            <a:r>
              <a:rPr lang="en-ZA" dirty="0">
                <a:latin typeface="Arial Nova" panose="020B0504020202020204" pitchFamily="34" charset="0"/>
              </a:rPr>
              <a:t>: Using high-quality visuals and creative formats.</a:t>
            </a:r>
          </a:p>
          <a:p>
            <a:pPr marL="285750" indent="-285750">
              <a:buFont typeface="Arial" panose="020B0604020202020204" pitchFamily="34" charset="0"/>
              <a:buChar char="•"/>
            </a:pPr>
            <a:r>
              <a:rPr lang="en-ZA" b="1" dirty="0">
                <a:latin typeface="Arial Nova" panose="020B0504020202020204" pitchFamily="34" charset="0"/>
              </a:rPr>
              <a:t>Storytelling</a:t>
            </a:r>
            <a:r>
              <a:rPr lang="en-ZA" dirty="0">
                <a:latin typeface="Arial Nova" panose="020B0504020202020204" pitchFamily="34" charset="0"/>
              </a:rPr>
              <a:t>: Make content more relatable and memorable.</a:t>
            </a:r>
          </a:p>
          <a:p>
            <a:pPr marL="285750" indent="-285750">
              <a:buFont typeface="Arial" panose="020B0604020202020204" pitchFamily="34" charset="0"/>
              <a:buChar char="•"/>
            </a:pPr>
            <a:r>
              <a:rPr lang="en-ZA" b="1" dirty="0">
                <a:latin typeface="Arial Nova" panose="020B0504020202020204" pitchFamily="34" charset="0"/>
              </a:rPr>
              <a:t>Consistency and Authenticity</a:t>
            </a:r>
            <a:r>
              <a:rPr lang="en-ZA" dirty="0">
                <a:latin typeface="Arial Nova" panose="020B0504020202020204" pitchFamily="34" charset="0"/>
              </a:rPr>
              <a:t>: Maintaining a consistent voice and style.</a:t>
            </a:r>
          </a:p>
          <a:p>
            <a:endParaRPr lang="en-ZA" dirty="0">
              <a:latin typeface="Arial Nova" panose="020B0504020202020204" pitchFamily="34" charset="0"/>
            </a:endParaRPr>
          </a:p>
          <a:p>
            <a:r>
              <a:rPr lang="en-ZA" sz="2000" b="1" dirty="0">
                <a:latin typeface="Arial Nova" panose="020B0504020202020204" pitchFamily="34" charset="0"/>
              </a:rPr>
              <a:t>Managing Social Media Accounts</a:t>
            </a:r>
          </a:p>
          <a:p>
            <a:endParaRPr lang="en-ZA" sz="2000" b="1" dirty="0">
              <a:latin typeface="Arial Nova" panose="020B0504020202020204" pitchFamily="34" charset="0"/>
            </a:endParaRPr>
          </a:p>
          <a:p>
            <a:pPr marL="285750" indent="-285750">
              <a:buFont typeface="Arial" panose="020B0604020202020204" pitchFamily="34" charset="0"/>
              <a:buChar char="•"/>
            </a:pPr>
            <a:r>
              <a:rPr lang="en-ZA" b="1" dirty="0">
                <a:latin typeface="Arial Nova" panose="020B0504020202020204" pitchFamily="34" charset="0"/>
              </a:rPr>
              <a:t>Scheduling</a:t>
            </a:r>
            <a:r>
              <a:rPr lang="en-ZA" dirty="0">
                <a:latin typeface="Arial Nova" panose="020B0504020202020204" pitchFamily="34" charset="0"/>
              </a:rPr>
              <a:t>: Using tools to schedule posts at optimal times for engagement.</a:t>
            </a:r>
          </a:p>
          <a:p>
            <a:pPr marL="285750" indent="-285750">
              <a:buFont typeface="Arial" panose="020B0604020202020204" pitchFamily="34" charset="0"/>
              <a:buChar char="•"/>
            </a:pPr>
            <a:r>
              <a:rPr lang="en-ZA" b="1" dirty="0">
                <a:latin typeface="Arial Nova" panose="020B0504020202020204" pitchFamily="34" charset="0"/>
              </a:rPr>
              <a:t>Interaction</a:t>
            </a:r>
            <a:r>
              <a:rPr lang="en-ZA" dirty="0">
                <a:latin typeface="Arial Nova" panose="020B0504020202020204" pitchFamily="34" charset="0"/>
              </a:rPr>
              <a:t>: Actively engaging with the audience through comments, messages, and community management.</a:t>
            </a:r>
          </a:p>
          <a:p>
            <a:pPr marL="285750" indent="-285750">
              <a:buFont typeface="Arial" panose="020B0604020202020204" pitchFamily="34" charset="0"/>
              <a:buChar char="•"/>
            </a:pPr>
            <a:r>
              <a:rPr lang="en-ZA" b="1" dirty="0">
                <a:latin typeface="Arial Nova" panose="020B0504020202020204" pitchFamily="34" charset="0"/>
              </a:rPr>
              <a:t>Analytics</a:t>
            </a:r>
            <a:r>
              <a:rPr lang="en-ZA" dirty="0">
                <a:latin typeface="Arial Nova" panose="020B0504020202020204" pitchFamily="34" charset="0"/>
              </a:rPr>
              <a:t>: Regularly reviewing performance metrics to understand what works and refine strategies.</a:t>
            </a:r>
          </a:p>
        </p:txBody>
      </p:sp>
    </p:spTree>
    <p:extLst>
      <p:ext uri="{BB962C8B-B14F-4D97-AF65-F5344CB8AC3E}">
        <p14:creationId xmlns:p14="http://schemas.microsoft.com/office/powerpoint/2010/main" val="287438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1" name="Rectangle 10">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A9F22A-3B50-4729-EAAE-238B3D353A91}"/>
              </a:ext>
            </a:extLst>
          </p:cNvPr>
          <p:cNvSpPr txBox="1">
            <a:spLocks/>
          </p:cNvSpPr>
          <p:nvPr/>
        </p:nvSpPr>
        <p:spPr>
          <a:xfrm>
            <a:off x="784743" y="685800"/>
            <a:ext cx="5793475" cy="148590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spcAft>
                <a:spcPts val="600"/>
              </a:spcAft>
            </a:pPr>
            <a:r>
              <a:rPr lang="en-US"/>
              <a:t>Maximising Reach &amp; Engagement</a:t>
            </a:r>
          </a:p>
        </p:txBody>
      </p:sp>
      <p:sp>
        <p:nvSpPr>
          <p:cNvPr id="3" name="TextBox 2">
            <a:extLst>
              <a:ext uri="{FF2B5EF4-FFF2-40B4-BE49-F238E27FC236}">
                <a16:creationId xmlns:a16="http://schemas.microsoft.com/office/drawing/2014/main" id="{00530AD2-1CEE-9674-9C69-D3451316DA6E}"/>
              </a:ext>
            </a:extLst>
          </p:cNvPr>
          <p:cNvSpPr txBox="1"/>
          <p:nvPr/>
        </p:nvSpPr>
        <p:spPr>
          <a:xfrm>
            <a:off x="784743" y="2286000"/>
            <a:ext cx="5793475" cy="3581400"/>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buChar char="•"/>
            </a:pPr>
            <a:r>
              <a:rPr lang="en-US" b="1">
                <a:solidFill>
                  <a:schemeClr val="tx2"/>
                </a:solidFill>
              </a:rPr>
              <a:t>Hashtag Usage</a:t>
            </a:r>
            <a:endParaRPr lang="en-US">
              <a:solidFill>
                <a:schemeClr val="tx2"/>
              </a:solidFill>
            </a:endParaRPr>
          </a:p>
          <a:p>
            <a:pPr marL="384048" indent="-384048" defTabSz="914400">
              <a:lnSpc>
                <a:spcPct val="94000"/>
              </a:lnSpc>
              <a:spcAft>
                <a:spcPts val="200"/>
              </a:spcAft>
              <a:buFont typeface="Franklin Gothic Book" panose="020B0503020102020204" pitchFamily="34" charset="0"/>
              <a:buChar char="•"/>
            </a:pPr>
            <a:endParaRPr lang="en-US">
              <a:solidFill>
                <a:schemeClr val="tx2"/>
              </a:solidFill>
            </a:endParaRPr>
          </a:p>
          <a:p>
            <a:pPr marL="384048" indent="-384048" defTabSz="914400">
              <a:lnSpc>
                <a:spcPct val="94000"/>
              </a:lnSpc>
              <a:spcAft>
                <a:spcPts val="200"/>
              </a:spcAft>
              <a:buFont typeface="Franklin Gothic Book" panose="020B0503020102020204" pitchFamily="34" charset="0"/>
              <a:buChar char="•"/>
            </a:pPr>
            <a:r>
              <a:rPr lang="en-US" b="1">
                <a:solidFill>
                  <a:schemeClr val="tx2"/>
                </a:solidFill>
              </a:rPr>
              <a:t>Collaborations and Influencer Partnerships</a:t>
            </a:r>
          </a:p>
          <a:p>
            <a:pPr marL="384048" indent="-384048" defTabSz="914400">
              <a:lnSpc>
                <a:spcPct val="94000"/>
              </a:lnSpc>
              <a:spcAft>
                <a:spcPts val="200"/>
              </a:spcAft>
              <a:buFont typeface="Franklin Gothic Book" panose="020B0503020102020204" pitchFamily="34" charset="0"/>
              <a:buChar char="•"/>
            </a:pPr>
            <a:endParaRPr lang="en-US">
              <a:solidFill>
                <a:schemeClr val="tx2"/>
              </a:solidFill>
            </a:endParaRPr>
          </a:p>
          <a:p>
            <a:pPr marL="384048" indent="-384048" defTabSz="914400">
              <a:lnSpc>
                <a:spcPct val="94000"/>
              </a:lnSpc>
              <a:spcAft>
                <a:spcPts val="200"/>
              </a:spcAft>
              <a:buFont typeface="Franklin Gothic Book" panose="020B0503020102020204" pitchFamily="34" charset="0"/>
              <a:buChar char="•"/>
            </a:pPr>
            <a:r>
              <a:rPr lang="en-US" b="1">
                <a:solidFill>
                  <a:schemeClr val="tx2"/>
                </a:solidFill>
              </a:rPr>
              <a:t>Engagement Strategies</a:t>
            </a:r>
            <a:endParaRPr lang="en-US">
              <a:solidFill>
                <a:schemeClr val="tx2"/>
              </a:solidFill>
            </a:endParaRPr>
          </a:p>
          <a:p>
            <a:pPr marL="384048" indent="-384048" defTabSz="914400">
              <a:lnSpc>
                <a:spcPct val="94000"/>
              </a:lnSpc>
              <a:spcAft>
                <a:spcPts val="200"/>
              </a:spcAft>
              <a:buFont typeface="Franklin Gothic Book" panose="020B0503020102020204" pitchFamily="34" charset="0"/>
              <a:buChar char="•"/>
            </a:pPr>
            <a:endParaRPr lang="en-US">
              <a:solidFill>
                <a:schemeClr val="tx2"/>
              </a:solidFill>
            </a:endParaRPr>
          </a:p>
          <a:p>
            <a:pPr marL="384048" indent="-384048" defTabSz="914400">
              <a:lnSpc>
                <a:spcPct val="94000"/>
              </a:lnSpc>
              <a:spcAft>
                <a:spcPts val="200"/>
              </a:spcAft>
              <a:buFont typeface="Franklin Gothic Book" panose="020B0503020102020204" pitchFamily="34" charset="0"/>
              <a:buChar char="•"/>
            </a:pPr>
            <a:r>
              <a:rPr lang="en-US" b="1">
                <a:solidFill>
                  <a:schemeClr val="tx2"/>
                </a:solidFill>
              </a:rPr>
              <a:t>Adaptive Content</a:t>
            </a:r>
            <a:endParaRPr lang="en-US">
              <a:solidFill>
                <a:schemeClr val="tx2"/>
              </a:solidFill>
            </a:endParaRPr>
          </a:p>
        </p:txBody>
      </p:sp>
      <p:sp>
        <p:nvSpPr>
          <p:cNvPr id="13" name="Rectangle 12">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5" name="Picture 4" descr="Light bulb on yellow background with sketched light beams and cord">
            <a:extLst>
              <a:ext uri="{FF2B5EF4-FFF2-40B4-BE49-F238E27FC236}">
                <a16:creationId xmlns:a16="http://schemas.microsoft.com/office/drawing/2014/main" id="{B21D7F96-676E-D907-AC35-B38C16E2B46C}"/>
              </a:ext>
            </a:extLst>
          </p:cNvPr>
          <p:cNvPicPr>
            <a:picLocks noChangeAspect="1"/>
          </p:cNvPicPr>
          <p:nvPr/>
        </p:nvPicPr>
        <p:blipFill rotWithShape="1">
          <a:blip r:embed="rId3"/>
          <a:srcRect l="51594" r="7336"/>
          <a:stretch/>
        </p:blipFill>
        <p:spPr>
          <a:xfrm>
            <a:off x="7612260" y="10"/>
            <a:ext cx="4579739" cy="6857990"/>
          </a:xfrm>
          <a:prstGeom prst="rect">
            <a:avLst/>
          </a:prstGeom>
        </p:spPr>
      </p:pic>
    </p:spTree>
    <p:extLst>
      <p:ext uri="{BB962C8B-B14F-4D97-AF65-F5344CB8AC3E}">
        <p14:creationId xmlns:p14="http://schemas.microsoft.com/office/powerpoint/2010/main" val="181142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F784-D8E7-E711-5B3B-395D9F92A1AA}"/>
              </a:ext>
            </a:extLst>
          </p:cNvPr>
          <p:cNvSpPr>
            <a:spLocks noGrp="1"/>
          </p:cNvSpPr>
          <p:nvPr>
            <p:ph type="title"/>
          </p:nvPr>
        </p:nvSpPr>
        <p:spPr>
          <a:xfrm>
            <a:off x="1122834" y="2374786"/>
            <a:ext cx="9612971" cy="2852737"/>
          </a:xfrm>
        </p:spPr>
        <p:txBody>
          <a:bodyPr>
            <a:normAutofit fontScale="90000"/>
          </a:bodyPr>
          <a:lstStyle/>
          <a:p>
            <a:r>
              <a:rPr lang="en-GB" dirty="0"/>
              <a:t>Industry challenges in a modern newsroom</a:t>
            </a:r>
          </a:p>
        </p:txBody>
      </p:sp>
    </p:spTree>
    <p:extLst>
      <p:ext uri="{BB962C8B-B14F-4D97-AF65-F5344CB8AC3E}">
        <p14:creationId xmlns:p14="http://schemas.microsoft.com/office/powerpoint/2010/main" val="208007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A781D-898B-9337-344E-77F9B72B2850}"/>
              </a:ext>
            </a:extLst>
          </p:cNvPr>
          <p:cNvSpPr>
            <a:spLocks noGrp="1"/>
          </p:cNvSpPr>
          <p:nvPr>
            <p:ph type="title"/>
          </p:nvPr>
        </p:nvSpPr>
        <p:spPr/>
        <p:txBody>
          <a:bodyPr/>
          <a:lstStyle/>
          <a:p>
            <a:r>
              <a:rPr lang="en-US" dirty="0"/>
              <a:t>Surviving A Shrinking Newsroom</a:t>
            </a:r>
          </a:p>
        </p:txBody>
      </p:sp>
      <p:sp>
        <p:nvSpPr>
          <p:cNvPr id="5" name="TextBox 4">
            <a:extLst>
              <a:ext uri="{FF2B5EF4-FFF2-40B4-BE49-F238E27FC236}">
                <a16:creationId xmlns:a16="http://schemas.microsoft.com/office/drawing/2014/main" id="{128EE1C1-CDB1-F487-E988-970030ABCE40}"/>
              </a:ext>
            </a:extLst>
          </p:cNvPr>
          <p:cNvSpPr txBox="1"/>
          <p:nvPr/>
        </p:nvSpPr>
        <p:spPr>
          <a:xfrm>
            <a:off x="1113183" y="1683026"/>
            <a:ext cx="10389704" cy="4062651"/>
          </a:xfrm>
          <a:prstGeom prst="rect">
            <a:avLst/>
          </a:prstGeom>
          <a:noFill/>
        </p:spPr>
        <p:txBody>
          <a:bodyPr wrap="square" rtlCol="0">
            <a:spAutoFit/>
          </a:bodyPr>
          <a:lstStyle/>
          <a:p>
            <a:r>
              <a:rPr lang="en-ZA" sz="2000" b="1" dirty="0">
                <a:latin typeface="Arial Nova" panose="020B0504020202020204" pitchFamily="34" charset="0"/>
              </a:rPr>
              <a:t>Economic Challenges in the Industry</a:t>
            </a:r>
            <a:r>
              <a:rPr lang="en-ZA" sz="2000" dirty="0">
                <a:latin typeface="Arial Nova" panose="020B0504020202020204" pitchFamily="34" charset="0"/>
              </a:rPr>
              <a:t>:</a:t>
            </a:r>
          </a:p>
          <a:p>
            <a:endParaRPr lang="en-ZA" sz="2000" dirty="0">
              <a:latin typeface="Arial Nova" panose="020B0504020202020204" pitchFamily="34" charset="0"/>
            </a:endParaRPr>
          </a:p>
          <a:p>
            <a:pPr marL="285750" indent="-285750">
              <a:buFont typeface="Arial" panose="020B0604020202020204" pitchFamily="34" charset="0"/>
              <a:buChar char="•"/>
            </a:pPr>
            <a:r>
              <a:rPr lang="en-ZA" sz="2000" dirty="0">
                <a:latin typeface="Arial Nova" panose="020B0504020202020204" pitchFamily="34" charset="0"/>
              </a:rPr>
              <a:t>The decline in print media circulation and advertising revenue, has been exacerbated by the Covid-19 pandemic. </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Strategic Resource Sharing and Digital Transition</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Print publication had to accelerate their transition to digital platforms to retain and convert our traditional print audience.</a:t>
            </a:r>
          </a:p>
          <a:p>
            <a:pPr>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Understanding and Engaging the Digital Audience</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Focus on reaching audiences where they are most active, developing content with deliberate and targeted intentions.</a:t>
            </a:r>
          </a:p>
          <a:p>
            <a:endParaRPr lang="en-GB" sz="2000" dirty="0">
              <a:latin typeface="Arial Nova" panose="020B0504020202020204" pitchFamily="34" charset="0"/>
            </a:endParaRPr>
          </a:p>
        </p:txBody>
      </p:sp>
    </p:spTree>
    <p:extLst>
      <p:ext uri="{BB962C8B-B14F-4D97-AF65-F5344CB8AC3E}">
        <p14:creationId xmlns:p14="http://schemas.microsoft.com/office/powerpoint/2010/main" val="68405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6FA94-BA4A-3402-8D2A-AB4DEAE34702}"/>
              </a:ext>
            </a:extLst>
          </p:cNvPr>
          <p:cNvPicPr>
            <a:picLocks noChangeAspect="1"/>
          </p:cNvPicPr>
          <p:nvPr/>
        </p:nvPicPr>
        <p:blipFill>
          <a:blip r:embed="rId3"/>
          <a:stretch>
            <a:fillRect/>
          </a:stretch>
        </p:blipFill>
        <p:spPr>
          <a:xfrm>
            <a:off x="685800" y="159663"/>
            <a:ext cx="11624310" cy="6538674"/>
          </a:xfrm>
          <a:prstGeom prst="rect">
            <a:avLst/>
          </a:prstGeom>
        </p:spPr>
      </p:pic>
    </p:spTree>
    <p:extLst>
      <p:ext uri="{BB962C8B-B14F-4D97-AF65-F5344CB8AC3E}">
        <p14:creationId xmlns:p14="http://schemas.microsoft.com/office/powerpoint/2010/main" val="1438724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16DF-DE79-0F3B-D5EB-D9B32A9358AF}"/>
              </a:ext>
            </a:extLst>
          </p:cNvPr>
          <p:cNvSpPr>
            <a:spLocks noGrp="1"/>
          </p:cNvSpPr>
          <p:nvPr>
            <p:ph type="title"/>
          </p:nvPr>
        </p:nvSpPr>
        <p:spPr/>
        <p:txBody>
          <a:bodyPr/>
          <a:lstStyle/>
          <a:p>
            <a:r>
              <a:rPr lang="en-US" dirty="0"/>
              <a:t>Surviving A Shrinking Newsroom cont.</a:t>
            </a:r>
            <a:endParaRPr lang="en-GB" dirty="0"/>
          </a:p>
        </p:txBody>
      </p:sp>
      <p:sp>
        <p:nvSpPr>
          <p:cNvPr id="4" name="TextBox 3">
            <a:extLst>
              <a:ext uri="{FF2B5EF4-FFF2-40B4-BE49-F238E27FC236}">
                <a16:creationId xmlns:a16="http://schemas.microsoft.com/office/drawing/2014/main" id="{981E711D-0542-BD9A-E6DC-C5EA094ED52A}"/>
              </a:ext>
            </a:extLst>
          </p:cNvPr>
          <p:cNvSpPr txBox="1"/>
          <p:nvPr/>
        </p:nvSpPr>
        <p:spPr>
          <a:xfrm>
            <a:off x="914400" y="1524000"/>
            <a:ext cx="10535477" cy="2862322"/>
          </a:xfrm>
          <a:prstGeom prst="rect">
            <a:avLst/>
          </a:prstGeom>
          <a:noFill/>
        </p:spPr>
        <p:txBody>
          <a:bodyPr wrap="square" rtlCol="0">
            <a:spAutoFit/>
          </a:bodyPr>
          <a:lstStyle/>
          <a:p>
            <a:r>
              <a:rPr lang="en-ZA" sz="2000" b="1" dirty="0">
                <a:latin typeface="Arial Nova" panose="020B0504020202020204" pitchFamily="34" charset="0"/>
              </a:rPr>
              <a:t>Newsroom Transformation and Cross-Platform Integration</a:t>
            </a:r>
            <a:r>
              <a:rPr lang="en-ZA" sz="2000" dirty="0">
                <a:latin typeface="Arial Nova" panose="020B0504020202020204" pitchFamily="34" charset="0"/>
              </a:rPr>
              <a:t>:</a:t>
            </a:r>
          </a:p>
          <a:p>
            <a:pPr marL="342900" indent="-342900">
              <a:buFont typeface="Arial" panose="020B0604020202020204" pitchFamily="34" charset="0"/>
              <a:buChar char="•"/>
            </a:pPr>
            <a:r>
              <a:rPr lang="en-ZA" sz="2000" dirty="0">
                <a:latin typeface="Arial Nova" panose="020B0504020202020204" pitchFamily="34" charset="0"/>
              </a:rPr>
              <a:t>Align digital production with the principles we hold in print journalism.</a:t>
            </a:r>
          </a:p>
          <a:p>
            <a:pPr marL="342900" indent="-342900">
              <a:buFont typeface="Arial" panose="020B0604020202020204" pitchFamily="34" charset="0"/>
              <a:buChar char="•"/>
            </a:pPr>
            <a:r>
              <a:rPr lang="en-ZA" sz="2000" dirty="0">
                <a:latin typeface="Arial Nova" panose="020B0504020202020204" pitchFamily="34" charset="0"/>
              </a:rPr>
              <a:t>Consider the best platform to share your lead story for maximum effect.</a:t>
            </a:r>
          </a:p>
          <a:p>
            <a:pPr>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Enhanced Audience Experience and Engagement</a:t>
            </a:r>
            <a:r>
              <a:rPr lang="en-ZA" sz="2000" dirty="0">
                <a:latin typeface="Arial Nova" panose="020B0504020202020204" pitchFamily="34" charset="0"/>
              </a:rPr>
              <a:t>:</a:t>
            </a:r>
          </a:p>
          <a:p>
            <a:pPr marL="342900" indent="-342900">
              <a:buFont typeface="Arial" panose="020B0604020202020204" pitchFamily="34" charset="0"/>
              <a:buChar char="•"/>
            </a:pPr>
            <a:r>
              <a:rPr lang="en-ZA" sz="2000" dirty="0">
                <a:latin typeface="Arial Nova" panose="020B0504020202020204" pitchFamily="34" charset="0"/>
              </a:rPr>
              <a:t>Find new ways to enrich the audience experience.</a:t>
            </a:r>
          </a:p>
          <a:p>
            <a:pPr marL="342900" indent="-342900">
              <a:buFont typeface="Arial" panose="020B0604020202020204" pitchFamily="34" charset="0"/>
              <a:buChar char="•"/>
            </a:pPr>
            <a:r>
              <a:rPr lang="en-ZA" sz="2000" dirty="0">
                <a:latin typeface="Arial Nova" panose="020B0504020202020204" pitchFamily="34" charset="0"/>
              </a:rPr>
              <a:t>This evolution has not only maintained but enhanced our connection with our audience, demonstrating our commitment to quality journalism in an ever-changing media landscape.</a:t>
            </a:r>
          </a:p>
        </p:txBody>
      </p:sp>
    </p:spTree>
    <p:extLst>
      <p:ext uri="{BB962C8B-B14F-4D97-AF65-F5344CB8AC3E}">
        <p14:creationId xmlns:p14="http://schemas.microsoft.com/office/powerpoint/2010/main" val="307542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ED756-1579-C1AF-A730-4955F328F0D6}"/>
              </a:ext>
            </a:extLst>
          </p:cNvPr>
          <p:cNvSpPr>
            <a:spLocks noGrp="1"/>
          </p:cNvSpPr>
          <p:nvPr>
            <p:ph type="title"/>
          </p:nvPr>
        </p:nvSpPr>
        <p:spPr/>
        <p:txBody>
          <a:bodyPr/>
          <a:lstStyle/>
          <a:p>
            <a:r>
              <a:rPr lang="en-GB" dirty="0"/>
              <a:t>Areas of Concern</a:t>
            </a:r>
          </a:p>
        </p:txBody>
      </p:sp>
      <p:graphicFrame>
        <p:nvGraphicFramePr>
          <p:cNvPr id="3" name="Content Placeholder 2" descr="SmartArt Graphic">
            <a:extLst>
              <a:ext uri="{FF2B5EF4-FFF2-40B4-BE49-F238E27FC236}">
                <a16:creationId xmlns:a16="http://schemas.microsoft.com/office/drawing/2014/main" id="{3312D31A-BAC3-2D3A-203D-531908C26860}"/>
              </a:ext>
            </a:extLst>
          </p:cNvPr>
          <p:cNvGraphicFramePr>
            <a:graphicFrameLocks/>
          </p:cNvGraphicFramePr>
          <p:nvPr>
            <p:extLst>
              <p:ext uri="{D42A27DB-BD31-4B8C-83A1-F6EECF244321}">
                <p14:modId xmlns:p14="http://schemas.microsoft.com/office/powerpoint/2010/main" val="1436715457"/>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63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76A7-EDBE-EEE0-690D-749C9F0605DD}"/>
              </a:ext>
            </a:extLst>
          </p:cNvPr>
          <p:cNvSpPr>
            <a:spLocks noGrp="1"/>
          </p:cNvSpPr>
          <p:nvPr>
            <p:ph type="title"/>
          </p:nvPr>
        </p:nvSpPr>
        <p:spPr/>
        <p:txBody>
          <a:bodyPr/>
          <a:lstStyle/>
          <a:p>
            <a:r>
              <a:rPr lang="en-US" dirty="0"/>
              <a:t>Transitioning Your Audience</a:t>
            </a:r>
          </a:p>
        </p:txBody>
      </p:sp>
      <p:sp>
        <p:nvSpPr>
          <p:cNvPr id="3" name="TextBox 2">
            <a:extLst>
              <a:ext uri="{FF2B5EF4-FFF2-40B4-BE49-F238E27FC236}">
                <a16:creationId xmlns:a16="http://schemas.microsoft.com/office/drawing/2014/main" id="{E9C78E59-F6B4-B78D-0F06-DD42CDBD6E91}"/>
              </a:ext>
            </a:extLst>
          </p:cNvPr>
          <p:cNvSpPr txBox="1"/>
          <p:nvPr/>
        </p:nvSpPr>
        <p:spPr>
          <a:xfrm>
            <a:off x="838200" y="1428750"/>
            <a:ext cx="10668000" cy="5293757"/>
          </a:xfrm>
          <a:prstGeom prst="rect">
            <a:avLst/>
          </a:prstGeom>
          <a:noFill/>
        </p:spPr>
        <p:txBody>
          <a:bodyPr wrap="square" rtlCol="0">
            <a:spAutoFit/>
          </a:bodyPr>
          <a:lstStyle/>
          <a:p>
            <a:r>
              <a:rPr lang="en-ZA" sz="2000" b="1" dirty="0">
                <a:latin typeface="Arial Nova" panose="020B0504020202020204" pitchFamily="34" charset="0"/>
              </a:rPr>
              <a:t>Leveraging Peak Engagement Times</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Focus on </a:t>
            </a:r>
            <a:r>
              <a:rPr lang="en-ZA" sz="2000" b="1" u="sng" dirty="0">
                <a:latin typeface="Arial Nova" panose="020B0504020202020204" pitchFamily="34" charset="0"/>
              </a:rPr>
              <a:t>educating</a:t>
            </a:r>
            <a:r>
              <a:rPr lang="en-ZA" sz="2000" dirty="0">
                <a:latin typeface="Arial Nova" panose="020B0504020202020204" pitchFamily="34" charset="0"/>
              </a:rPr>
              <a:t> your readers on the value of journalism.</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Demonstrating Audience Loyalty and Adaptability</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Your audience is willing to adapt for </a:t>
            </a:r>
            <a:r>
              <a:rPr lang="en-ZA" sz="2000" b="1" u="sng" dirty="0">
                <a:latin typeface="Arial Nova" panose="020B0504020202020204" pitchFamily="34" charset="0"/>
              </a:rPr>
              <a:t>quality</a:t>
            </a:r>
            <a:r>
              <a:rPr lang="en-ZA" sz="2000" dirty="0">
                <a:latin typeface="Arial Nova" panose="020B0504020202020204" pitchFamily="34" charset="0"/>
              </a:rPr>
              <a:t> journalism.</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Unified Industry Shift for Sustainable Journalism</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Teaching audiences to </a:t>
            </a:r>
            <a:r>
              <a:rPr lang="en-ZA" sz="2000" b="1" u="sng" dirty="0">
                <a:latin typeface="Arial Nova" panose="020B0504020202020204" pitchFamily="34" charset="0"/>
              </a:rPr>
              <a:t>value</a:t>
            </a:r>
            <a:r>
              <a:rPr lang="en-ZA" sz="2000" dirty="0">
                <a:latin typeface="Arial Nova" panose="020B0504020202020204" pitchFamily="34" charset="0"/>
              </a:rPr>
              <a:t> and </a:t>
            </a:r>
            <a:r>
              <a:rPr lang="en-ZA" sz="2000" b="1" u="sng" dirty="0">
                <a:latin typeface="Arial Nova" panose="020B0504020202020204" pitchFamily="34" charset="0"/>
              </a:rPr>
              <a:t>invest</a:t>
            </a:r>
            <a:r>
              <a:rPr lang="en-ZA" sz="2000" dirty="0">
                <a:latin typeface="Arial Nova" panose="020B0504020202020204" pitchFamily="34" charset="0"/>
              </a:rPr>
              <a:t> in journalism is important for the future of the industry.</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Valuing Language and Connection</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Recognizing the importance of </a:t>
            </a:r>
            <a:r>
              <a:rPr lang="en-ZA" sz="2000" b="1" u="sng" dirty="0">
                <a:latin typeface="Arial Nova" panose="020B0504020202020204" pitchFamily="34" charset="0"/>
              </a:rPr>
              <a:t>language</a:t>
            </a:r>
            <a:r>
              <a:rPr lang="en-ZA" sz="2000" dirty="0">
                <a:latin typeface="Arial Nova" panose="020B0504020202020204" pitchFamily="34" charset="0"/>
              </a:rPr>
              <a:t> and </a:t>
            </a:r>
            <a:r>
              <a:rPr lang="en-ZA" sz="2000" b="1" u="sng" dirty="0">
                <a:latin typeface="Arial Nova" panose="020B0504020202020204" pitchFamily="34" charset="0"/>
              </a:rPr>
              <a:t>relatability</a:t>
            </a:r>
            <a:r>
              <a:rPr lang="en-ZA" sz="2000" dirty="0">
                <a:latin typeface="Arial Nova" panose="020B0504020202020204" pitchFamily="34" charset="0"/>
              </a:rPr>
              <a:t> in journalism.</a:t>
            </a:r>
          </a:p>
          <a:p>
            <a:endParaRPr lang="en-ZA" sz="2000" dirty="0">
              <a:latin typeface="Arial Nova" panose="020B0504020202020204" pitchFamily="34" charset="0"/>
            </a:endParaRPr>
          </a:p>
          <a:p>
            <a:r>
              <a:rPr lang="en-ZA" sz="2000" b="1" dirty="0">
                <a:latin typeface="Arial Nova" panose="020B0504020202020204" pitchFamily="34" charset="0"/>
              </a:rPr>
              <a:t>Growing with Your Audience</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It's crucial that audiences feel you’re </a:t>
            </a:r>
            <a:r>
              <a:rPr lang="en-ZA" sz="2000" b="1" u="sng" dirty="0">
                <a:latin typeface="Arial Nova" panose="020B0504020202020204" pitchFamily="34" charset="0"/>
              </a:rPr>
              <a:t>evolving</a:t>
            </a:r>
            <a:r>
              <a:rPr lang="en-ZA" sz="2000" dirty="0">
                <a:latin typeface="Arial Nova" panose="020B0504020202020204" pitchFamily="34" charset="0"/>
              </a:rPr>
              <a:t> alongside them, not outgrowing or being outgrown by them.</a:t>
            </a:r>
          </a:p>
          <a:p>
            <a:endParaRPr lang="en-GB" sz="2000" dirty="0">
              <a:latin typeface="Arial Nova" panose="020B0504020202020204" pitchFamily="34" charset="0"/>
            </a:endParaRPr>
          </a:p>
        </p:txBody>
      </p:sp>
    </p:spTree>
    <p:extLst>
      <p:ext uri="{BB962C8B-B14F-4D97-AF65-F5344CB8AC3E}">
        <p14:creationId xmlns:p14="http://schemas.microsoft.com/office/powerpoint/2010/main" val="352117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A589-456F-CA3F-8D2A-2AE44883A6CC}"/>
              </a:ext>
            </a:extLst>
          </p:cNvPr>
          <p:cNvSpPr>
            <a:spLocks noGrp="1"/>
          </p:cNvSpPr>
          <p:nvPr>
            <p:ph type="title"/>
          </p:nvPr>
        </p:nvSpPr>
        <p:spPr/>
        <p:txBody>
          <a:bodyPr/>
          <a:lstStyle/>
          <a:p>
            <a:r>
              <a:rPr lang="en-US" dirty="0"/>
              <a:t>Transitioning Your Audience cont.</a:t>
            </a:r>
            <a:endParaRPr lang="en-GB" dirty="0"/>
          </a:p>
        </p:txBody>
      </p:sp>
      <p:sp>
        <p:nvSpPr>
          <p:cNvPr id="3" name="TextBox 2">
            <a:extLst>
              <a:ext uri="{FF2B5EF4-FFF2-40B4-BE49-F238E27FC236}">
                <a16:creationId xmlns:a16="http://schemas.microsoft.com/office/drawing/2014/main" id="{47A81F19-6F49-C6AE-32B7-435ED84AC192}"/>
              </a:ext>
            </a:extLst>
          </p:cNvPr>
          <p:cNvSpPr txBox="1"/>
          <p:nvPr/>
        </p:nvSpPr>
        <p:spPr>
          <a:xfrm>
            <a:off x="1033670" y="1669774"/>
            <a:ext cx="9793356" cy="4401205"/>
          </a:xfrm>
          <a:prstGeom prst="rect">
            <a:avLst/>
          </a:prstGeom>
          <a:noFill/>
        </p:spPr>
        <p:txBody>
          <a:bodyPr wrap="square" rtlCol="0">
            <a:spAutoFit/>
          </a:bodyPr>
          <a:lstStyle/>
          <a:p>
            <a:r>
              <a:rPr lang="en-ZA" sz="2000" b="1" dirty="0">
                <a:latin typeface="Arial Nova" panose="020B0504020202020204" pitchFamily="34" charset="0"/>
              </a:rPr>
              <a:t>Positive Storytelling Partnerships:</a:t>
            </a:r>
          </a:p>
          <a:p>
            <a:pPr marL="285750" indent="-285750">
              <a:buFont typeface="Arial" panose="020B0604020202020204" pitchFamily="34" charset="0"/>
              <a:buChar char="•"/>
            </a:pPr>
            <a:r>
              <a:rPr lang="en-ZA" sz="2000" dirty="0">
                <a:latin typeface="Arial Nova" panose="020B0504020202020204" pitchFamily="34" charset="0"/>
              </a:rPr>
              <a:t>Partnering with commercial brands to share stories of hope and progress. </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Audience-Centric Storytelling</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Exemplify putting your audience at the centre. </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Future-Proofing Through Content Marketing</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Trusted relationships with audiences enable you to assist advertisers in communicating more effectively and meaningfully.</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Co-Creating with Brands</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Newsrooms excel in storytelling and answering the "So What?" question for readers. This skill is leveraged in partnerships to create content that is both useful and relevant.</a:t>
            </a:r>
          </a:p>
        </p:txBody>
      </p:sp>
    </p:spTree>
    <p:extLst>
      <p:ext uri="{BB962C8B-B14F-4D97-AF65-F5344CB8AC3E}">
        <p14:creationId xmlns:p14="http://schemas.microsoft.com/office/powerpoint/2010/main" val="17560672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CCCF-1864-50DC-B1C9-AE616DA23EC1}"/>
              </a:ext>
            </a:extLst>
          </p:cNvPr>
          <p:cNvSpPr>
            <a:spLocks noGrp="1"/>
          </p:cNvSpPr>
          <p:nvPr>
            <p:ph type="title"/>
          </p:nvPr>
        </p:nvSpPr>
        <p:spPr>
          <a:xfrm>
            <a:off x="1096330" y="2480804"/>
            <a:ext cx="9612971" cy="2852737"/>
          </a:xfrm>
        </p:spPr>
        <p:txBody>
          <a:bodyPr/>
          <a:lstStyle/>
          <a:p>
            <a:r>
              <a:rPr lang="en-GB" dirty="0"/>
              <a:t>Disinformation &amp; fact-checking</a:t>
            </a:r>
          </a:p>
        </p:txBody>
      </p:sp>
      <p:sp>
        <p:nvSpPr>
          <p:cNvPr id="3" name="TextBox 2">
            <a:extLst>
              <a:ext uri="{FF2B5EF4-FFF2-40B4-BE49-F238E27FC236}">
                <a16:creationId xmlns:a16="http://schemas.microsoft.com/office/drawing/2014/main" id="{71C1B3D7-0798-32BE-BD2B-12BE501A1CD5}"/>
              </a:ext>
            </a:extLst>
          </p:cNvPr>
          <p:cNvSpPr txBox="1"/>
          <p:nvPr/>
        </p:nvSpPr>
        <p:spPr>
          <a:xfrm>
            <a:off x="8719930" y="210709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2974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63E0-732F-B2BE-8775-CBFFCB1EA109}"/>
              </a:ext>
            </a:extLst>
          </p:cNvPr>
          <p:cNvSpPr>
            <a:spLocks noGrp="1"/>
          </p:cNvSpPr>
          <p:nvPr>
            <p:ph type="title"/>
          </p:nvPr>
        </p:nvSpPr>
        <p:spPr/>
        <p:txBody>
          <a:bodyPr/>
          <a:lstStyle/>
          <a:p>
            <a:r>
              <a:rPr lang="en-GB" dirty="0"/>
              <a:t>Disinformation &amp; Fact-Checking</a:t>
            </a:r>
          </a:p>
        </p:txBody>
      </p:sp>
      <p:sp>
        <p:nvSpPr>
          <p:cNvPr id="5" name="TextBox 4">
            <a:extLst>
              <a:ext uri="{FF2B5EF4-FFF2-40B4-BE49-F238E27FC236}">
                <a16:creationId xmlns:a16="http://schemas.microsoft.com/office/drawing/2014/main" id="{F152FBEF-3C7E-A61C-98C8-DB18EEC648C7}"/>
              </a:ext>
            </a:extLst>
          </p:cNvPr>
          <p:cNvSpPr txBox="1"/>
          <p:nvPr/>
        </p:nvSpPr>
        <p:spPr>
          <a:xfrm>
            <a:off x="861392" y="1577008"/>
            <a:ext cx="10721008" cy="4985980"/>
          </a:xfrm>
          <a:prstGeom prst="rect">
            <a:avLst/>
          </a:prstGeom>
          <a:noFill/>
        </p:spPr>
        <p:txBody>
          <a:bodyPr wrap="square" rtlCol="0">
            <a:spAutoFit/>
          </a:bodyPr>
          <a:lstStyle/>
          <a:p>
            <a:r>
              <a:rPr lang="en-ZA" sz="2000" b="1" dirty="0">
                <a:latin typeface="Arial Nova" panose="020B0504020202020204" pitchFamily="34" charset="0"/>
              </a:rPr>
              <a:t>Understanding Disinformation</a:t>
            </a:r>
          </a:p>
          <a:p>
            <a:endParaRPr lang="en-ZA" sz="2000" b="1" dirty="0">
              <a:latin typeface="Arial Nova" panose="020B0504020202020204" pitchFamily="34" charset="0"/>
            </a:endParaRPr>
          </a:p>
          <a:p>
            <a:pPr marL="285750" indent="-285750">
              <a:buFont typeface="Arial" panose="020B0604020202020204" pitchFamily="34" charset="0"/>
              <a:buChar char="•"/>
            </a:pPr>
            <a:r>
              <a:rPr lang="en-ZA" sz="2000" dirty="0">
                <a:latin typeface="Arial Nova" panose="020B0504020202020204" pitchFamily="34" charset="0"/>
              </a:rPr>
              <a:t>Deliberately false or misleading information created and disseminated with the intent to deceive. </a:t>
            </a:r>
          </a:p>
          <a:p>
            <a:pPr marL="285750" indent="-285750">
              <a:buFont typeface="Arial" panose="020B0604020202020204" pitchFamily="34" charset="0"/>
              <a:buChar char="•"/>
            </a:pPr>
            <a:r>
              <a:rPr lang="en-ZA" sz="2000" dirty="0">
                <a:latin typeface="Arial Nova" panose="020B0504020202020204" pitchFamily="34" charset="0"/>
              </a:rPr>
              <a:t>Examples include fake news stories, manipulated images or videos, and false narratives spread to influence public opinion or obscure the truth.</a:t>
            </a:r>
          </a:p>
          <a:p>
            <a:pPr marL="285750" indent="-285750">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Impact on Public Opinion and Democratic Processes:</a:t>
            </a:r>
          </a:p>
          <a:p>
            <a:endParaRPr lang="en-ZA" sz="2000" dirty="0">
              <a:latin typeface="Arial Nova" panose="020B0504020202020204" pitchFamily="34" charset="0"/>
            </a:endParaRPr>
          </a:p>
          <a:p>
            <a:pPr marL="285750" indent="-285750">
              <a:buFont typeface="Arial" panose="020B0604020202020204" pitchFamily="34" charset="0"/>
              <a:buChar char="•"/>
            </a:pPr>
            <a:r>
              <a:rPr lang="en-ZA" sz="2000" dirty="0">
                <a:latin typeface="Arial Nova" panose="020B0504020202020204" pitchFamily="34" charset="0"/>
              </a:rPr>
              <a:t>Disinformation can significantly sway public opinion, polarize communities, and influence political discourse.</a:t>
            </a:r>
          </a:p>
          <a:p>
            <a:pPr marL="285750" indent="-285750">
              <a:buFont typeface="Arial" panose="020B0604020202020204" pitchFamily="34" charset="0"/>
              <a:buChar char="•"/>
            </a:pPr>
            <a:r>
              <a:rPr lang="en-ZA" sz="2000" dirty="0">
                <a:latin typeface="Arial Nova" panose="020B0504020202020204" pitchFamily="34" charset="0"/>
              </a:rPr>
              <a:t>In democratic processes, such as elections, it can undermine trust in institutions, affect voter behaviour, and challenge the legitimacy of the democratic process.</a:t>
            </a:r>
          </a:p>
          <a:p>
            <a:pPr marL="285750" indent="-285750">
              <a:buFont typeface="Arial" panose="020B0604020202020204" pitchFamily="34" charset="0"/>
              <a:buChar char="•"/>
            </a:pPr>
            <a:r>
              <a:rPr lang="en-ZA" sz="2000" dirty="0">
                <a:latin typeface="Arial Nova" panose="020B0504020202020204" pitchFamily="34" charset="0"/>
              </a:rPr>
              <a:t>Social Media Impact: Platforms like Facebook, X, and YouTube can amplify disinformation rapidly.</a:t>
            </a:r>
          </a:p>
          <a:p>
            <a:endParaRPr lang="en-GB" sz="2000" dirty="0">
              <a:latin typeface="Arial Nova" panose="020B0504020202020204" pitchFamily="34" charset="0"/>
            </a:endParaRPr>
          </a:p>
        </p:txBody>
      </p:sp>
    </p:spTree>
    <p:extLst>
      <p:ext uri="{BB962C8B-B14F-4D97-AF65-F5344CB8AC3E}">
        <p14:creationId xmlns:p14="http://schemas.microsoft.com/office/powerpoint/2010/main" val="2446489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54EE-8420-C66A-D648-9116F10F8D85}"/>
              </a:ext>
            </a:extLst>
          </p:cNvPr>
          <p:cNvSpPr>
            <a:spLocks noGrp="1"/>
          </p:cNvSpPr>
          <p:nvPr>
            <p:ph type="title"/>
          </p:nvPr>
        </p:nvSpPr>
        <p:spPr/>
        <p:txBody>
          <a:bodyPr/>
          <a:lstStyle/>
          <a:p>
            <a:r>
              <a:rPr lang="en-GB" dirty="0"/>
              <a:t>Fact-Checking Methods</a:t>
            </a:r>
          </a:p>
        </p:txBody>
      </p:sp>
      <p:sp>
        <p:nvSpPr>
          <p:cNvPr id="3" name="TextBox 2">
            <a:extLst>
              <a:ext uri="{FF2B5EF4-FFF2-40B4-BE49-F238E27FC236}">
                <a16:creationId xmlns:a16="http://schemas.microsoft.com/office/drawing/2014/main" id="{28082636-0D36-7D47-CCFF-4D190FBB57A1}"/>
              </a:ext>
            </a:extLst>
          </p:cNvPr>
          <p:cNvSpPr txBox="1"/>
          <p:nvPr/>
        </p:nvSpPr>
        <p:spPr>
          <a:xfrm>
            <a:off x="901148" y="1762539"/>
            <a:ext cx="10866782" cy="3170099"/>
          </a:xfrm>
          <a:prstGeom prst="rect">
            <a:avLst/>
          </a:prstGeom>
          <a:noFill/>
        </p:spPr>
        <p:txBody>
          <a:bodyPr wrap="square" rtlCol="0">
            <a:spAutoFit/>
          </a:bodyPr>
          <a:lstStyle/>
          <a:p>
            <a:r>
              <a:rPr lang="en-ZA" sz="2000" b="1" dirty="0">
                <a:latin typeface="Arial Nova" panose="020B0504020202020204" pitchFamily="34" charset="0"/>
              </a:rPr>
              <a:t>Techniques and Tools for Fact-Checking</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Cross-referencing information with reputable sources and databases.</a:t>
            </a:r>
          </a:p>
          <a:p>
            <a:pPr marL="285750" indent="-285750">
              <a:buFont typeface="Arial" panose="020B0604020202020204" pitchFamily="34" charset="0"/>
              <a:buChar char="•"/>
            </a:pPr>
            <a:r>
              <a:rPr lang="en-ZA" sz="2000" dirty="0">
                <a:latin typeface="Arial Nova" panose="020B0504020202020204" pitchFamily="34" charset="0"/>
              </a:rPr>
              <a:t>Using digital tools to verify images and videos, such as reverse image searching and video frame analysis.</a:t>
            </a:r>
          </a:p>
          <a:p>
            <a:pPr>
              <a:buFont typeface="Arial" panose="020B0604020202020204" pitchFamily="34" charset="0"/>
              <a:buChar char="•"/>
            </a:pPr>
            <a:endParaRPr lang="en-ZA" sz="2000" dirty="0">
              <a:latin typeface="Arial Nova" panose="020B0504020202020204" pitchFamily="34" charset="0"/>
            </a:endParaRPr>
          </a:p>
          <a:p>
            <a:r>
              <a:rPr lang="en-ZA" sz="2000" b="1" dirty="0">
                <a:latin typeface="Arial Nova" panose="020B0504020202020204" pitchFamily="34" charset="0"/>
              </a:rPr>
              <a:t>Establishing Credibility and Trustworthiness</a:t>
            </a:r>
            <a:r>
              <a:rPr lang="en-ZA" sz="2000" dirty="0">
                <a:latin typeface="Arial Nova" panose="020B0504020202020204" pitchFamily="34" charset="0"/>
              </a:rPr>
              <a:t>:</a:t>
            </a:r>
          </a:p>
          <a:p>
            <a:pPr marL="285750" indent="-285750">
              <a:buFont typeface="Arial" panose="020B0604020202020204" pitchFamily="34" charset="0"/>
              <a:buChar char="•"/>
            </a:pPr>
            <a:r>
              <a:rPr lang="en-ZA" sz="2000" dirty="0">
                <a:latin typeface="Arial Nova" panose="020B0504020202020204" pitchFamily="34" charset="0"/>
              </a:rPr>
              <a:t>Transparency in sources and methods used in reporting.</a:t>
            </a:r>
          </a:p>
          <a:p>
            <a:pPr marL="285750" indent="-285750">
              <a:buFont typeface="Arial" panose="020B0604020202020204" pitchFamily="34" charset="0"/>
              <a:buChar char="•"/>
            </a:pPr>
            <a:r>
              <a:rPr lang="en-ZA" sz="2000" dirty="0">
                <a:latin typeface="Arial Nova" panose="020B0504020202020204" pitchFamily="34" charset="0"/>
              </a:rPr>
              <a:t>Consistent accuracy in reporting and swift correction of errors.</a:t>
            </a:r>
          </a:p>
          <a:p>
            <a:pPr marL="285750" indent="-285750">
              <a:buFont typeface="Arial" panose="020B0604020202020204" pitchFamily="34" charset="0"/>
              <a:buChar char="•"/>
            </a:pPr>
            <a:r>
              <a:rPr lang="en-ZA" sz="2000" dirty="0">
                <a:latin typeface="Arial Nova" panose="020B0504020202020204" pitchFamily="34" charset="0"/>
              </a:rPr>
              <a:t>Building a reputation for reliability and impartiality in news coverage.</a:t>
            </a:r>
          </a:p>
          <a:p>
            <a:endParaRPr lang="en-GB" sz="2000" dirty="0">
              <a:latin typeface="Arial Nova" panose="020B0504020202020204" pitchFamily="34" charset="0"/>
            </a:endParaRPr>
          </a:p>
        </p:txBody>
      </p:sp>
    </p:spTree>
    <p:extLst>
      <p:ext uri="{BB962C8B-B14F-4D97-AF65-F5344CB8AC3E}">
        <p14:creationId xmlns:p14="http://schemas.microsoft.com/office/powerpoint/2010/main" val="2941049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064" name="Rectangle 2063">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6" name="Group 2065">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067"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sp>
          <p:nvSpPr>
            <p:cNvPr id="2068"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grpSp>
      <p:sp>
        <p:nvSpPr>
          <p:cNvPr id="2070" name="Rectangle 2069">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How to verify images and videos">
            <a:hlinkClick r:id="" action="ppaction://media"/>
            <a:extLst>
              <a:ext uri="{FF2B5EF4-FFF2-40B4-BE49-F238E27FC236}">
                <a16:creationId xmlns:a16="http://schemas.microsoft.com/office/drawing/2014/main" id="{D6B9E8B0-1321-5C66-0427-BE2D43F8E203}"/>
              </a:ext>
            </a:extLst>
          </p:cNvPr>
          <p:cNvPicPr>
            <a:picLocks noRot="1" noChangeAspect="1"/>
          </p:cNvPicPr>
          <p:nvPr>
            <a:videoFile r:link="rId1"/>
          </p:nvPr>
        </p:nvPicPr>
        <p:blipFill>
          <a:blip r:embed="rId4"/>
          <a:stretch>
            <a:fillRect/>
          </a:stretch>
        </p:blipFill>
        <p:spPr>
          <a:xfrm>
            <a:off x="1563757" y="995580"/>
            <a:ext cx="8388626" cy="4739573"/>
          </a:xfrm>
          <a:prstGeom prst="rect">
            <a:avLst/>
          </a:prstGeom>
        </p:spPr>
      </p:pic>
    </p:spTree>
    <p:extLst>
      <p:ext uri="{BB962C8B-B14F-4D97-AF65-F5344CB8AC3E}">
        <p14:creationId xmlns:p14="http://schemas.microsoft.com/office/powerpoint/2010/main" val="22517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3"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GB"/>
            </a:p>
          </p:txBody>
        </p:sp>
        <p:sp>
          <p:nvSpPr>
            <p:cNvPr id="14"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GB"/>
            </a:p>
          </p:txBody>
        </p:sp>
      </p:grpSp>
      <p:sp>
        <p:nvSpPr>
          <p:cNvPr id="16" name="Rectangle 15">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WhatsApp misinformation - 5 questions to ask yourself before sharing!">
            <a:hlinkClick r:id="" action="ppaction://media"/>
            <a:extLst>
              <a:ext uri="{FF2B5EF4-FFF2-40B4-BE49-F238E27FC236}">
                <a16:creationId xmlns:a16="http://schemas.microsoft.com/office/drawing/2014/main" id="{7F33A3B3-D0B2-6C90-14C0-5E9CA1B0EE11}"/>
              </a:ext>
            </a:extLst>
          </p:cNvPr>
          <p:cNvPicPr>
            <a:picLocks noRot="1" noChangeAspect="1"/>
          </p:cNvPicPr>
          <p:nvPr>
            <a:videoFile r:link="rId1"/>
          </p:nvPr>
        </p:nvPicPr>
        <p:blipFill>
          <a:blip r:embed="rId4"/>
          <a:stretch>
            <a:fillRect/>
          </a:stretch>
        </p:blipFill>
        <p:spPr>
          <a:xfrm>
            <a:off x="1184790" y="1050272"/>
            <a:ext cx="8371795" cy="4730064"/>
          </a:xfrm>
          <a:prstGeom prst="rect">
            <a:avLst/>
          </a:prstGeom>
        </p:spPr>
      </p:pic>
    </p:spTree>
    <p:extLst>
      <p:ext uri="{BB962C8B-B14F-4D97-AF65-F5344CB8AC3E}">
        <p14:creationId xmlns:p14="http://schemas.microsoft.com/office/powerpoint/2010/main" val="400079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1" name="Rectangle 10">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057DDD-5DB8-9037-5968-8C3F0F8EB220}"/>
              </a:ext>
            </a:extLst>
          </p:cNvPr>
          <p:cNvSpPr>
            <a:spLocks noGrp="1"/>
          </p:cNvSpPr>
          <p:nvPr>
            <p:ph type="title"/>
          </p:nvPr>
        </p:nvSpPr>
        <p:spPr>
          <a:xfrm>
            <a:off x="5100824" y="685800"/>
            <a:ext cx="6176776" cy="1485900"/>
          </a:xfrm>
        </p:spPr>
        <p:txBody>
          <a:bodyPr vert="horz" lIns="91440" tIns="45720" rIns="91440" bIns="45720" rtlCol="0" anchor="t">
            <a:normAutofit/>
          </a:bodyPr>
          <a:lstStyle/>
          <a:p>
            <a:r>
              <a:rPr lang="en-US"/>
              <a:t>Get It Right! </a:t>
            </a:r>
          </a:p>
        </p:txBody>
      </p:sp>
      <p:pic>
        <p:nvPicPr>
          <p:cNvPr id="5" name="Picture 4" descr="Pen placed on top of a signature line">
            <a:extLst>
              <a:ext uri="{FF2B5EF4-FFF2-40B4-BE49-F238E27FC236}">
                <a16:creationId xmlns:a16="http://schemas.microsoft.com/office/drawing/2014/main" id="{3C187834-A847-5A9F-A94A-AA43A4718132}"/>
              </a:ext>
            </a:extLst>
          </p:cNvPr>
          <p:cNvPicPr>
            <a:picLocks noChangeAspect="1"/>
          </p:cNvPicPr>
          <p:nvPr/>
        </p:nvPicPr>
        <p:blipFill rotWithShape="1">
          <a:blip r:embed="rId3"/>
          <a:srcRect l="53663" r="3768" b="-1"/>
          <a:stretch/>
        </p:blipFill>
        <p:spPr>
          <a:xfrm>
            <a:off x="-1" y="10"/>
            <a:ext cx="4373546" cy="6857990"/>
          </a:xfrm>
          <a:prstGeom prst="rect">
            <a:avLst/>
          </a:prstGeom>
        </p:spPr>
      </p:pic>
      <p:sp>
        <p:nvSpPr>
          <p:cNvPr id="13" name="Rectangle 12">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3" name="TextBox 2">
            <a:extLst>
              <a:ext uri="{FF2B5EF4-FFF2-40B4-BE49-F238E27FC236}">
                <a16:creationId xmlns:a16="http://schemas.microsoft.com/office/drawing/2014/main" id="{EC1400BE-56EC-6B00-07F5-D4D24AF0C00B}"/>
              </a:ext>
            </a:extLst>
          </p:cNvPr>
          <p:cNvSpPr txBox="1"/>
          <p:nvPr/>
        </p:nvSpPr>
        <p:spPr>
          <a:xfrm>
            <a:off x="5100824" y="1709530"/>
            <a:ext cx="6508080" cy="4157870"/>
          </a:xfrm>
          <a:prstGeom prst="rect">
            <a:avLst/>
          </a:prstGeom>
        </p:spPr>
        <p:txBody>
          <a:bodyPr vert="horz" lIns="91440" tIns="45720" rIns="91440" bIns="45720" rtlCol="0">
            <a:normAutofit/>
          </a:bodyPr>
          <a:lstStyle/>
          <a:p>
            <a:pPr marL="384048" indent="-384048" defTabSz="914400">
              <a:lnSpc>
                <a:spcPct val="94000"/>
              </a:lnSpc>
              <a:spcAft>
                <a:spcPts val="200"/>
              </a:spcAft>
              <a:buFont typeface="Arial" panose="020B0604020202020204" pitchFamily="34" charset="0"/>
              <a:buChar char="•"/>
            </a:pPr>
            <a:r>
              <a:rPr lang="en-US" sz="2000" dirty="0">
                <a:solidFill>
                  <a:schemeClr val="tx2"/>
                </a:solidFill>
              </a:rPr>
              <a:t>Can you find a physical address on the website’s ‘Contact Us’ or ‘About’ pages?</a:t>
            </a:r>
          </a:p>
          <a:p>
            <a:pPr marL="384048" indent="-384048" defTabSz="914400">
              <a:lnSpc>
                <a:spcPct val="94000"/>
              </a:lnSpc>
              <a:spcAft>
                <a:spcPts val="200"/>
              </a:spcAft>
              <a:buFont typeface="Arial" panose="020B0604020202020204" pitchFamily="34" charset="0"/>
              <a:buChar char="•"/>
            </a:pPr>
            <a:r>
              <a:rPr lang="en-US" sz="2000" dirty="0">
                <a:solidFill>
                  <a:schemeClr val="tx2"/>
                </a:solidFill>
              </a:rPr>
              <a:t>Can you identify any of the authors of the articles on the website?</a:t>
            </a:r>
          </a:p>
          <a:p>
            <a:pPr marL="384048" indent="-384048" defTabSz="914400">
              <a:lnSpc>
                <a:spcPct val="94000"/>
              </a:lnSpc>
              <a:spcAft>
                <a:spcPts val="200"/>
              </a:spcAft>
              <a:buFont typeface="Arial" panose="020B0604020202020204" pitchFamily="34" charset="0"/>
              <a:buChar char="•"/>
            </a:pPr>
            <a:r>
              <a:rPr lang="en-US" sz="2000" dirty="0">
                <a:solidFill>
                  <a:schemeClr val="tx2"/>
                </a:solidFill>
              </a:rPr>
              <a:t>What are that individual or group’s mission or beliefs?</a:t>
            </a:r>
          </a:p>
          <a:p>
            <a:pPr marL="384048" indent="-384048" defTabSz="914400">
              <a:lnSpc>
                <a:spcPct val="94000"/>
              </a:lnSpc>
              <a:spcAft>
                <a:spcPts val="200"/>
              </a:spcAft>
              <a:buFont typeface="Arial" panose="020B0604020202020204" pitchFamily="34" charset="0"/>
              <a:buChar char="•"/>
            </a:pPr>
            <a:r>
              <a:rPr lang="en-US" sz="2000" dirty="0">
                <a:solidFill>
                  <a:schemeClr val="tx2"/>
                </a:solidFill>
              </a:rPr>
              <a:t>What does the document owner have to gain by circulating the document?</a:t>
            </a:r>
          </a:p>
          <a:p>
            <a:pPr marL="384048" indent="-384048" defTabSz="914400">
              <a:lnSpc>
                <a:spcPct val="94000"/>
              </a:lnSpc>
              <a:spcAft>
                <a:spcPts val="200"/>
              </a:spcAft>
              <a:buFont typeface="Arial" panose="020B0604020202020204" pitchFamily="34" charset="0"/>
              <a:buChar char="•"/>
            </a:pPr>
            <a:r>
              <a:rPr lang="en-US" sz="2000" dirty="0">
                <a:solidFill>
                  <a:schemeClr val="tx2"/>
                </a:solidFill>
              </a:rPr>
              <a:t>Can you find other, credible publications running with the same story?</a:t>
            </a:r>
          </a:p>
          <a:p>
            <a:pPr marL="384048" indent="-384048" defTabSz="914400">
              <a:lnSpc>
                <a:spcPct val="94000"/>
              </a:lnSpc>
              <a:spcAft>
                <a:spcPts val="200"/>
              </a:spcAft>
              <a:buFont typeface="Arial" panose="020B0604020202020204" pitchFamily="34" charset="0"/>
              <a:buChar char="•"/>
            </a:pPr>
            <a:r>
              <a:rPr lang="en-US" sz="2000" dirty="0">
                <a:solidFill>
                  <a:schemeClr val="tx2"/>
                </a:solidFill>
              </a:rPr>
              <a:t>Does the headline seem overstated or irrelevant to the content of the article?</a:t>
            </a:r>
          </a:p>
        </p:txBody>
      </p:sp>
    </p:spTree>
    <p:extLst>
      <p:ext uri="{BB962C8B-B14F-4D97-AF65-F5344CB8AC3E}">
        <p14:creationId xmlns:p14="http://schemas.microsoft.com/office/powerpoint/2010/main" val="9890489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2B77-6935-4047-EC8C-B095415BE976}"/>
              </a:ext>
            </a:extLst>
          </p:cNvPr>
          <p:cNvSpPr>
            <a:spLocks noGrp="1"/>
          </p:cNvSpPr>
          <p:nvPr>
            <p:ph type="title"/>
          </p:nvPr>
        </p:nvSpPr>
        <p:spPr/>
        <p:txBody>
          <a:bodyPr/>
          <a:lstStyle/>
          <a:p>
            <a:r>
              <a:rPr lang="en-US" dirty="0"/>
              <a:t>Introduction to Print &amp; Digital Media</a:t>
            </a:r>
          </a:p>
        </p:txBody>
      </p:sp>
      <p:sp>
        <p:nvSpPr>
          <p:cNvPr id="3" name="TextBox 2">
            <a:extLst>
              <a:ext uri="{FF2B5EF4-FFF2-40B4-BE49-F238E27FC236}">
                <a16:creationId xmlns:a16="http://schemas.microsoft.com/office/drawing/2014/main" id="{6C3287CA-BDAE-E7BD-52D3-145A5753444F}"/>
              </a:ext>
            </a:extLst>
          </p:cNvPr>
          <p:cNvSpPr txBox="1"/>
          <p:nvPr/>
        </p:nvSpPr>
        <p:spPr>
          <a:xfrm>
            <a:off x="765961" y="1452502"/>
            <a:ext cx="5860468" cy="5109091"/>
          </a:xfrm>
          <a:prstGeom prst="rect">
            <a:avLst/>
          </a:prstGeom>
          <a:noFill/>
        </p:spPr>
        <p:txBody>
          <a:bodyPr wrap="square" rtlCol="0">
            <a:spAutoFit/>
          </a:bodyPr>
          <a:lstStyle/>
          <a:p>
            <a:r>
              <a:rPr lang="en-ZA" sz="1600" b="1" dirty="0">
                <a:latin typeface="Arial Nova" panose="020F0502020204030204" pitchFamily="34" charset="0"/>
              </a:rPr>
              <a:t>Print Media:</a:t>
            </a:r>
          </a:p>
          <a:p>
            <a:pPr marL="285750" indent="-285750">
              <a:buFont typeface="Arial" panose="020B0604020202020204" pitchFamily="34" charset="0"/>
              <a:buChar char="•"/>
            </a:pPr>
            <a:r>
              <a:rPr lang="en-ZA" sz="1400" dirty="0">
                <a:latin typeface="Arial Nova" panose="020F0502020204030204" pitchFamily="34" charset="0"/>
              </a:rPr>
              <a:t>The newspaper industry is diverse, with publications in multiple languages, catering to different cultural and linguistic groups.</a:t>
            </a:r>
          </a:p>
          <a:p>
            <a:pPr marL="285750" indent="-285750">
              <a:buFont typeface="Arial" panose="020B0604020202020204" pitchFamily="34" charset="0"/>
              <a:buChar char="•"/>
            </a:pPr>
            <a:r>
              <a:rPr lang="en-ZA" sz="1400" dirty="0">
                <a:latin typeface="Arial Nova" panose="020F0502020204030204" pitchFamily="34" charset="0"/>
              </a:rPr>
              <a:t>The magazine market targets various interests from lifestyle and entertainment to business and politics.</a:t>
            </a:r>
          </a:p>
          <a:p>
            <a:pPr marL="285750" indent="-285750">
              <a:buFont typeface="Arial" panose="020B0604020202020204" pitchFamily="34" charset="0"/>
              <a:buChar char="•"/>
            </a:pPr>
            <a:endParaRPr lang="en-ZA" sz="1400" dirty="0">
              <a:latin typeface="Arial Nova" panose="020F0502020204030204" pitchFamily="34" charset="0"/>
            </a:endParaRPr>
          </a:p>
          <a:p>
            <a:r>
              <a:rPr lang="en-ZA" sz="1400" b="1" dirty="0">
                <a:latin typeface="Arial Nova" panose="020F0502020204030204" pitchFamily="34" charset="0"/>
              </a:rPr>
              <a:t>Challenges</a:t>
            </a:r>
            <a:r>
              <a:rPr lang="en-ZA" sz="1400" dirty="0">
                <a:latin typeface="Arial Nova" panose="020F0502020204030204" pitchFamily="34" charset="0"/>
              </a:rPr>
              <a:t>:</a:t>
            </a:r>
          </a:p>
          <a:p>
            <a:pPr>
              <a:buFont typeface="Arial" panose="020B0604020202020204" pitchFamily="34" charset="0"/>
              <a:buChar char="•"/>
            </a:pPr>
            <a:r>
              <a:rPr lang="en-ZA" sz="1400" dirty="0">
                <a:latin typeface="Arial Nova" panose="020F0502020204030204" pitchFamily="34" charset="0"/>
              </a:rPr>
              <a:t> Print media in South Africa, much like elsewhere, faces challenges such as declining circulation numbers and advertising revenue, partly due to the rise of digital platforms.</a:t>
            </a:r>
          </a:p>
          <a:p>
            <a:pPr>
              <a:buFont typeface="Arial" panose="020B0604020202020204" pitchFamily="34" charset="0"/>
              <a:buChar char="•"/>
            </a:pPr>
            <a:endParaRPr lang="en-ZA" sz="1400" dirty="0">
              <a:latin typeface="Arial Nova" panose="020F0502020204030204" pitchFamily="34" charset="0"/>
            </a:endParaRPr>
          </a:p>
          <a:p>
            <a:r>
              <a:rPr lang="en-US" sz="1600" b="1" dirty="0">
                <a:latin typeface="Arial Nova" panose="020B0504020202020204" pitchFamily="34" charset="0"/>
              </a:rPr>
              <a:t>Digital Media:</a:t>
            </a:r>
          </a:p>
          <a:p>
            <a:pPr algn="l"/>
            <a:r>
              <a:rPr lang="en-ZA" sz="1400" b="1" i="0" dirty="0">
                <a:effectLst/>
                <a:latin typeface="Arial Nova" panose="020B0504020202020204" pitchFamily="34" charset="0"/>
              </a:rPr>
              <a:t>Growth and Expansion</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Digital media has been growing rapidly, with news websites and blogs becoming increasingly popular.</a:t>
            </a:r>
          </a:p>
          <a:p>
            <a:pPr marL="285750" indent="-285750">
              <a:buFont typeface="Arial" panose="020B0604020202020204" pitchFamily="34" charset="0"/>
              <a:buChar char="•"/>
            </a:pPr>
            <a:r>
              <a:rPr lang="en-ZA" sz="1400" b="0" i="0" dirty="0">
                <a:effectLst/>
                <a:latin typeface="Arial Nova" panose="020B0504020202020204" pitchFamily="34" charset="0"/>
              </a:rPr>
              <a:t>This growth is fuelled by the increasing internet penetration and mobile phone usage in the country.</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News Websites</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Leading print publications often have strong online presences, with most major newspapers hosting popular news websites.</a:t>
            </a:r>
          </a:p>
          <a:p>
            <a:pPr marL="285750" indent="-285750">
              <a:buFont typeface="Arial" panose="020B0604020202020204" pitchFamily="34" charset="0"/>
              <a:buChar char="•"/>
            </a:pPr>
            <a:r>
              <a:rPr lang="en-ZA" sz="1400" b="0" i="0" dirty="0">
                <a:effectLst/>
                <a:latin typeface="Arial Nova" panose="020B0504020202020204" pitchFamily="34" charset="0"/>
              </a:rPr>
              <a:t>There are also digital-only news platforms like News24, which is one of the most widely-read news sources online in South Africa.</a:t>
            </a:r>
            <a:endParaRPr lang="en-ZA" sz="1400" dirty="0">
              <a:latin typeface="Arial Nova" panose="020F0502020204030204" pitchFamily="34" charset="0"/>
            </a:endParaRPr>
          </a:p>
        </p:txBody>
      </p:sp>
      <p:cxnSp>
        <p:nvCxnSpPr>
          <p:cNvPr id="7" name="Straight Connector 6">
            <a:extLst>
              <a:ext uri="{FF2B5EF4-FFF2-40B4-BE49-F238E27FC236}">
                <a16:creationId xmlns:a16="http://schemas.microsoft.com/office/drawing/2014/main" id="{E4F575F6-FF40-B42C-0935-D62C6F7BD631}"/>
              </a:ext>
            </a:extLst>
          </p:cNvPr>
          <p:cNvCxnSpPr/>
          <p:nvPr/>
        </p:nvCxnSpPr>
        <p:spPr>
          <a:xfrm>
            <a:off x="6709566" y="1508168"/>
            <a:ext cx="0" cy="5082639"/>
          </a:xfrm>
          <a:prstGeom prst="line">
            <a:avLst/>
          </a:prstGeom>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8A490834-8904-1AE6-5A87-7F3D196B0A8A}"/>
              </a:ext>
            </a:extLst>
          </p:cNvPr>
          <p:cNvSpPr txBox="1"/>
          <p:nvPr/>
        </p:nvSpPr>
        <p:spPr>
          <a:xfrm>
            <a:off x="6863942" y="1508168"/>
            <a:ext cx="5153885" cy="4616648"/>
          </a:xfrm>
          <a:prstGeom prst="rect">
            <a:avLst/>
          </a:prstGeom>
          <a:noFill/>
        </p:spPr>
        <p:txBody>
          <a:bodyPr wrap="square" rtlCol="0">
            <a:spAutoFit/>
          </a:bodyPr>
          <a:lstStyle/>
          <a:p>
            <a:pPr algn="l"/>
            <a:r>
              <a:rPr lang="en-ZA" sz="1400" b="1" i="0" dirty="0">
                <a:effectLst/>
                <a:latin typeface="Arial Nova" panose="020B0504020202020204" pitchFamily="34" charset="0"/>
              </a:rPr>
              <a:t>Blogs and Alternative Media</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Blogs and independent digital platforms are significant in South Africa, offering alternative viewpoints and covering niche topics.</a:t>
            </a:r>
          </a:p>
          <a:p>
            <a:pPr marL="285750" indent="-285750">
              <a:buFont typeface="Arial" panose="020B0604020202020204" pitchFamily="34" charset="0"/>
              <a:buChar char="•"/>
            </a:pPr>
            <a:r>
              <a:rPr lang="en-ZA" sz="1400" b="0" i="0" dirty="0">
                <a:effectLst/>
                <a:latin typeface="Arial Nova" panose="020B0504020202020204" pitchFamily="34" charset="0"/>
              </a:rPr>
              <a:t>They often focus on specific issues like local community news, environmental concerns, and technology.</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Social Media Influence</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Social media platforms have become important for news dissemination and public engagement.</a:t>
            </a:r>
          </a:p>
          <a:p>
            <a:pPr marL="285750" indent="-285750">
              <a:buFont typeface="Arial" panose="020B0604020202020204" pitchFamily="34" charset="0"/>
              <a:buChar char="•"/>
            </a:pPr>
            <a:r>
              <a:rPr lang="en-ZA" sz="1400" b="0" i="0" dirty="0">
                <a:effectLst/>
                <a:latin typeface="Arial Nova" panose="020B0504020202020204" pitchFamily="34" charset="0"/>
              </a:rPr>
              <a:t>They are increasingly used by journalists and media houses to share news and interact with audiences.</a:t>
            </a:r>
          </a:p>
          <a:p>
            <a:pPr lvl="1" algn="l"/>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Challenges and Opportunities</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Digital media in South Africa grapples with issues like misinformation and maintaining journalistic standards in a fast-paced online environment.</a:t>
            </a:r>
          </a:p>
          <a:p>
            <a:pPr marL="285750" indent="-285750">
              <a:buFont typeface="Arial" panose="020B0604020202020204" pitchFamily="34" charset="0"/>
              <a:buChar char="•"/>
            </a:pPr>
            <a:r>
              <a:rPr lang="en-ZA" sz="1400" b="0" i="0" dirty="0">
                <a:effectLst/>
                <a:latin typeface="Arial Nova" panose="020B0504020202020204" pitchFamily="34" charset="0"/>
              </a:rPr>
              <a:t>However, it also presents opportunities for more interactive and immediate news coverage and broadening reach, especially among younger demographics.</a:t>
            </a:r>
          </a:p>
          <a:p>
            <a:endParaRPr lang="en-US" sz="1400" dirty="0">
              <a:latin typeface="Arial Nova" panose="020B0504020202020204" pitchFamily="34" charset="0"/>
            </a:endParaRPr>
          </a:p>
        </p:txBody>
      </p:sp>
    </p:spTree>
    <p:extLst>
      <p:ext uri="{BB962C8B-B14F-4D97-AF65-F5344CB8AC3E}">
        <p14:creationId xmlns:p14="http://schemas.microsoft.com/office/powerpoint/2010/main" val="2777776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9A204626-2220-4678-A939-FD94EA7B5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A6A81-3029-9EAC-460C-33CEA04C57AD}"/>
              </a:ext>
            </a:extLst>
          </p:cNvPr>
          <p:cNvSpPr>
            <a:spLocks noGrp="1"/>
          </p:cNvSpPr>
          <p:nvPr>
            <p:ph type="title"/>
          </p:nvPr>
        </p:nvSpPr>
        <p:spPr>
          <a:xfrm>
            <a:off x="784743" y="685800"/>
            <a:ext cx="5958837" cy="1485900"/>
          </a:xfrm>
        </p:spPr>
        <p:txBody>
          <a:bodyPr vert="horz" lIns="91440" tIns="45720" rIns="91440" bIns="45720" rtlCol="0" anchor="t">
            <a:normAutofit/>
          </a:bodyPr>
          <a:lstStyle/>
          <a:p>
            <a:r>
              <a:rPr lang="en-US"/>
              <a:t>Tips for Vigilance </a:t>
            </a:r>
          </a:p>
        </p:txBody>
      </p:sp>
      <p:sp>
        <p:nvSpPr>
          <p:cNvPr id="3" name="TextBox 2">
            <a:extLst>
              <a:ext uri="{FF2B5EF4-FFF2-40B4-BE49-F238E27FC236}">
                <a16:creationId xmlns:a16="http://schemas.microsoft.com/office/drawing/2014/main" id="{D2035FD3-0FE1-9C7D-CE54-EC57C96160A0}"/>
              </a:ext>
            </a:extLst>
          </p:cNvPr>
          <p:cNvSpPr txBox="1"/>
          <p:nvPr/>
        </p:nvSpPr>
        <p:spPr>
          <a:xfrm>
            <a:off x="478095" y="1778834"/>
            <a:ext cx="6717835" cy="4393366"/>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buChar char="•"/>
            </a:pPr>
            <a:r>
              <a:rPr lang="en-US" dirty="0">
                <a:solidFill>
                  <a:schemeClr val="tx2"/>
                </a:solidFill>
                <a:latin typeface="Arial Nova" panose="020B0504020202020204" pitchFamily="34" charset="0"/>
              </a:rPr>
              <a:t>Always verify sources and cross-check information with multiple reputable outlets.</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buChar char="•"/>
            </a:pPr>
            <a:r>
              <a:rPr lang="en-US" dirty="0">
                <a:solidFill>
                  <a:schemeClr val="tx2"/>
                </a:solidFill>
                <a:latin typeface="Arial Nova" panose="020B0504020202020204" pitchFamily="34" charset="0"/>
              </a:rPr>
              <a:t>Be skeptical of sensationalist headlines and emotionally charged content designed to provoke a reaction.</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buChar char="•"/>
            </a:pPr>
            <a:r>
              <a:rPr lang="en-US" dirty="0">
                <a:solidFill>
                  <a:schemeClr val="tx2"/>
                </a:solidFill>
                <a:latin typeface="Arial Nova" panose="020B0504020202020204" pitchFamily="34" charset="0"/>
              </a:rPr>
              <a:t>Utilize fact-checking tools and resources to verify the authenticity of images, videos, and narratives.</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a:p>
            <a:pPr marL="384048" indent="-384048" defTabSz="914400">
              <a:lnSpc>
                <a:spcPct val="94000"/>
              </a:lnSpc>
              <a:spcAft>
                <a:spcPts val="200"/>
              </a:spcAft>
              <a:buFont typeface="Franklin Gothic Book" panose="020B0503020102020204" pitchFamily="34" charset="0"/>
              <a:buChar char="•"/>
            </a:pPr>
            <a:r>
              <a:rPr lang="en-US" dirty="0">
                <a:solidFill>
                  <a:schemeClr val="tx2"/>
                </a:solidFill>
                <a:latin typeface="Arial Nova" panose="020B0504020202020204" pitchFamily="34" charset="0"/>
              </a:rPr>
              <a:t>Educate your audience on the importance of critical thinking and media literacy to empower them to discern fact from fiction.</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latin typeface="Arial Nova" panose="020B0504020202020204" pitchFamily="34" charset="0"/>
            </a:endParaRPr>
          </a:p>
        </p:txBody>
      </p:sp>
      <p:sp>
        <p:nvSpPr>
          <p:cNvPr id="14" name="Rectangle 13">
            <a:extLst>
              <a:ext uri="{FF2B5EF4-FFF2-40B4-BE49-F238E27FC236}">
                <a16:creationId xmlns:a16="http://schemas.microsoft.com/office/drawing/2014/main" id="{EB97D8A6-1C5A-42B6-AE78-F3D0F9BDF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Graphic 6" descr="Exclamation Mark">
            <a:extLst>
              <a:ext uri="{FF2B5EF4-FFF2-40B4-BE49-F238E27FC236}">
                <a16:creationId xmlns:a16="http://schemas.microsoft.com/office/drawing/2014/main" id="{579FCD51-B5A9-1B4F-D523-729807A178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2340" y="1778834"/>
            <a:ext cx="3299579" cy="3299579"/>
          </a:xfrm>
          <a:prstGeom prst="rect">
            <a:avLst/>
          </a:prstGeom>
        </p:spPr>
      </p:pic>
    </p:spTree>
    <p:extLst>
      <p:ext uri="{BB962C8B-B14F-4D97-AF65-F5344CB8AC3E}">
        <p14:creationId xmlns:p14="http://schemas.microsoft.com/office/powerpoint/2010/main" val="2204192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BF63-8D4C-4BBA-6487-FDF52C60919C}"/>
              </a:ext>
            </a:extLst>
          </p:cNvPr>
          <p:cNvSpPr>
            <a:spLocks noGrp="1"/>
          </p:cNvSpPr>
          <p:nvPr>
            <p:ph type="title"/>
          </p:nvPr>
        </p:nvSpPr>
        <p:spPr>
          <a:xfrm>
            <a:off x="1043321" y="2494056"/>
            <a:ext cx="9612971" cy="2852737"/>
          </a:xfrm>
        </p:spPr>
        <p:txBody>
          <a:bodyPr/>
          <a:lstStyle/>
          <a:p>
            <a:r>
              <a:rPr lang="en-GB" dirty="0"/>
              <a:t>Tools for storytelling</a:t>
            </a:r>
          </a:p>
        </p:txBody>
      </p:sp>
    </p:spTree>
    <p:extLst>
      <p:ext uri="{BB962C8B-B14F-4D97-AF65-F5344CB8AC3E}">
        <p14:creationId xmlns:p14="http://schemas.microsoft.com/office/powerpoint/2010/main" val="2037407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hoseVoteCounts Tutorial">
            <a:hlinkClick r:id="" action="ppaction://media"/>
            <a:extLst>
              <a:ext uri="{FF2B5EF4-FFF2-40B4-BE49-F238E27FC236}">
                <a16:creationId xmlns:a16="http://schemas.microsoft.com/office/drawing/2014/main" id="{AC3B2D94-0E69-4EA6-D436-39631E505312}"/>
              </a:ext>
            </a:extLst>
          </p:cNvPr>
          <p:cNvPicPr>
            <a:picLocks noRot="1" noChangeAspect="1"/>
          </p:cNvPicPr>
          <p:nvPr>
            <a:videoFile r:link="rId1"/>
          </p:nvPr>
        </p:nvPicPr>
        <p:blipFill>
          <a:blip r:embed="rId4"/>
          <a:stretch>
            <a:fillRect/>
          </a:stretch>
        </p:blipFill>
        <p:spPr>
          <a:xfrm>
            <a:off x="1164549" y="441496"/>
            <a:ext cx="10219068" cy="5773774"/>
          </a:xfrm>
          <a:prstGeom prst="rect">
            <a:avLst/>
          </a:prstGeom>
        </p:spPr>
      </p:pic>
    </p:spTree>
    <p:extLst>
      <p:ext uri="{BB962C8B-B14F-4D97-AF65-F5344CB8AC3E}">
        <p14:creationId xmlns:p14="http://schemas.microsoft.com/office/powerpoint/2010/main" val="37966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E4C6-B9B4-6509-279E-1B43712C9B9C}"/>
              </a:ext>
            </a:extLst>
          </p:cNvPr>
          <p:cNvSpPr>
            <a:spLocks noGrp="1"/>
          </p:cNvSpPr>
          <p:nvPr>
            <p:ph type="ctrTitle"/>
          </p:nvPr>
        </p:nvSpPr>
        <p:spPr/>
        <p:txBody>
          <a:bodyPr/>
          <a:lstStyle/>
          <a:p>
            <a:r>
              <a:rPr lang="en-US" dirty="0"/>
              <a:t>Contact details</a:t>
            </a:r>
          </a:p>
        </p:txBody>
      </p:sp>
      <p:sp>
        <p:nvSpPr>
          <p:cNvPr id="3" name="Subtitle 2">
            <a:extLst>
              <a:ext uri="{FF2B5EF4-FFF2-40B4-BE49-F238E27FC236}">
                <a16:creationId xmlns:a16="http://schemas.microsoft.com/office/drawing/2014/main" id="{15004C7C-26CC-4008-6816-91A035915AF4}"/>
              </a:ext>
            </a:extLst>
          </p:cNvPr>
          <p:cNvSpPr>
            <a:spLocks noGrp="1"/>
          </p:cNvSpPr>
          <p:nvPr>
            <p:ph type="subTitle" idx="1"/>
          </p:nvPr>
        </p:nvSpPr>
        <p:spPr>
          <a:xfrm>
            <a:off x="2494376" y="4141809"/>
            <a:ext cx="6831673" cy="1086237"/>
          </a:xfrm>
        </p:spPr>
        <p:txBody>
          <a:bodyPr/>
          <a:lstStyle/>
          <a:p>
            <a:r>
              <a:rPr lang="en-US" dirty="0">
                <a:hlinkClick r:id="rId2"/>
              </a:rPr>
              <a:t>rhode.marshall@gmail.com</a:t>
            </a:r>
            <a:r>
              <a:rPr lang="en-US" dirty="0"/>
              <a:t> | </a:t>
            </a:r>
            <a:r>
              <a:rPr lang="en-US" dirty="0">
                <a:hlinkClick r:id="rId3"/>
              </a:rPr>
              <a:t>rm@rhodemarshall.com</a:t>
            </a:r>
            <a:r>
              <a:rPr lang="en-US" dirty="0"/>
              <a:t>  </a:t>
            </a:r>
          </a:p>
        </p:txBody>
      </p:sp>
    </p:spTree>
    <p:extLst>
      <p:ext uri="{BB962C8B-B14F-4D97-AF65-F5344CB8AC3E}">
        <p14:creationId xmlns:p14="http://schemas.microsoft.com/office/powerpoint/2010/main" val="1822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9709-1FEC-4B6A-637A-0B4719518750}"/>
              </a:ext>
            </a:extLst>
          </p:cNvPr>
          <p:cNvSpPr>
            <a:spLocks noGrp="1"/>
          </p:cNvSpPr>
          <p:nvPr>
            <p:ph type="title"/>
          </p:nvPr>
        </p:nvSpPr>
        <p:spPr>
          <a:xfrm>
            <a:off x="1295400" y="424543"/>
            <a:ext cx="9601200" cy="1485900"/>
          </a:xfrm>
        </p:spPr>
        <p:txBody>
          <a:bodyPr/>
          <a:lstStyle/>
          <a:p>
            <a:r>
              <a:rPr lang="en-US" dirty="0"/>
              <a:t>How Print and Digital Media Operate</a:t>
            </a:r>
          </a:p>
        </p:txBody>
      </p:sp>
      <p:sp>
        <p:nvSpPr>
          <p:cNvPr id="4" name="TextBox 3">
            <a:extLst>
              <a:ext uri="{FF2B5EF4-FFF2-40B4-BE49-F238E27FC236}">
                <a16:creationId xmlns:a16="http://schemas.microsoft.com/office/drawing/2014/main" id="{415EC4ED-B4A4-018E-0AA4-DFDB9360D1E9}"/>
              </a:ext>
            </a:extLst>
          </p:cNvPr>
          <p:cNvSpPr txBox="1"/>
          <p:nvPr/>
        </p:nvSpPr>
        <p:spPr>
          <a:xfrm>
            <a:off x="862941" y="1167493"/>
            <a:ext cx="11119262" cy="5539978"/>
          </a:xfrm>
          <a:prstGeom prst="rect">
            <a:avLst/>
          </a:prstGeom>
          <a:noFill/>
        </p:spPr>
        <p:txBody>
          <a:bodyPr wrap="square" rtlCol="0">
            <a:spAutoFit/>
          </a:bodyPr>
          <a:lstStyle/>
          <a:p>
            <a:r>
              <a:rPr lang="en-ZA" sz="1600" b="1" dirty="0">
                <a:latin typeface="Arial Nova" panose="020B0504020202020204" pitchFamily="34" charset="0"/>
              </a:rPr>
              <a:t>Print Media Operational Mechanics</a:t>
            </a:r>
          </a:p>
          <a:p>
            <a:endParaRPr lang="en-ZA" sz="1600" b="1" dirty="0">
              <a:latin typeface="Arial Nova" panose="020B0504020202020204" pitchFamily="34" charset="0"/>
            </a:endParaRPr>
          </a:p>
          <a:p>
            <a:r>
              <a:rPr lang="en-ZA" sz="1400" b="1" dirty="0">
                <a:latin typeface="Arial Nova" panose="020B0504020202020204" pitchFamily="34" charset="0"/>
              </a:rPr>
              <a:t>News Gathering</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Journalists collect news from various sources, including press releases, interviews, events, and investigative work.</a:t>
            </a:r>
          </a:p>
          <a:p>
            <a:endParaRPr lang="en-ZA" sz="1400" dirty="0">
              <a:latin typeface="Arial Nova" panose="020B0504020202020204" pitchFamily="34" charset="0"/>
            </a:endParaRPr>
          </a:p>
          <a:p>
            <a:r>
              <a:rPr lang="en-ZA" sz="1400" b="1" dirty="0">
                <a:latin typeface="Arial Nova" panose="020B0504020202020204" pitchFamily="34" charset="0"/>
              </a:rPr>
              <a:t>Story Selection</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Editors evaluate the newsworthiness of stories based on factors like relevance, timeliness, impact, and audience interest.</a:t>
            </a:r>
          </a:p>
          <a:p>
            <a:pPr marL="285750" indent="-285750">
              <a:buFont typeface="Arial" panose="020B0604020202020204" pitchFamily="34" charset="0"/>
              <a:buChar char="•"/>
            </a:pPr>
            <a:r>
              <a:rPr lang="en-ZA" sz="1400" dirty="0">
                <a:latin typeface="Arial Nova" panose="020B0504020202020204" pitchFamily="34" charset="0"/>
              </a:rPr>
              <a:t>This process also involves considering space limitations in print layouts.</a:t>
            </a:r>
          </a:p>
          <a:p>
            <a:endParaRPr lang="en-ZA" sz="1400" dirty="0">
              <a:latin typeface="Arial Nova" panose="020B0504020202020204" pitchFamily="34" charset="0"/>
            </a:endParaRPr>
          </a:p>
          <a:p>
            <a:r>
              <a:rPr lang="en-ZA" sz="1400" b="1" dirty="0">
                <a:latin typeface="Arial Nova" panose="020B0504020202020204" pitchFamily="34" charset="0"/>
              </a:rPr>
              <a:t>Editorial Meetings</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Teams convene regularly (often daily) to discuss and decide on the day's content, story placement, and focus.</a:t>
            </a:r>
          </a:p>
          <a:p>
            <a:pPr marL="285750" indent="-285750">
              <a:buFont typeface="Arial" panose="020B0604020202020204" pitchFamily="34" charset="0"/>
              <a:buChar char="•"/>
            </a:pPr>
            <a:r>
              <a:rPr lang="en-ZA" sz="1400" dirty="0">
                <a:latin typeface="Arial Nova" panose="020B0504020202020204" pitchFamily="34" charset="0"/>
              </a:rPr>
              <a:t>Priorities can shift based on breaking news or developing stories.</a:t>
            </a:r>
          </a:p>
          <a:p>
            <a:pPr marL="285750" indent="-285750">
              <a:buFont typeface="Arial" panose="020B0604020202020204" pitchFamily="34" charset="0"/>
              <a:buChar char="•"/>
            </a:pPr>
            <a:endParaRPr lang="en-ZA" sz="1400" dirty="0">
              <a:latin typeface="Arial Nova" panose="020B0504020202020204" pitchFamily="34" charset="0"/>
            </a:endParaRPr>
          </a:p>
          <a:p>
            <a:r>
              <a:rPr lang="en-ZA" sz="1400" b="1" dirty="0">
                <a:latin typeface="Arial Nova" panose="020B0504020202020204" pitchFamily="34" charset="0"/>
              </a:rPr>
              <a:t>Writing and Editing</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Journalists write articles, which are then edited for clarity, accuracy, style, and length.</a:t>
            </a:r>
          </a:p>
          <a:p>
            <a:pPr marL="285750" indent="-285750">
              <a:buFont typeface="Arial" panose="020B0604020202020204" pitchFamily="34" charset="0"/>
              <a:buChar char="•"/>
            </a:pPr>
            <a:r>
              <a:rPr lang="en-ZA" sz="1400" dirty="0">
                <a:latin typeface="Arial Nova" panose="020B0504020202020204" pitchFamily="34" charset="0"/>
              </a:rPr>
              <a:t>Fact-checking is an integral part of this process to ensure credibility.</a:t>
            </a:r>
          </a:p>
          <a:p>
            <a:endParaRPr lang="en-ZA" sz="1400" dirty="0">
              <a:latin typeface="Arial Nova" panose="020B0504020202020204" pitchFamily="34" charset="0"/>
            </a:endParaRPr>
          </a:p>
          <a:p>
            <a:r>
              <a:rPr lang="en-ZA" sz="1400" b="1" dirty="0">
                <a:latin typeface="Arial Nova" panose="020B0504020202020204" pitchFamily="34" charset="0"/>
              </a:rPr>
              <a:t>Layout and Design</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Layout designers arrange articles, photographs, and advertisements in the newspaper or magazine format. </a:t>
            </a:r>
          </a:p>
          <a:p>
            <a:pPr marL="285750" indent="-285750">
              <a:buFont typeface="Arial" panose="020B0604020202020204" pitchFamily="34" charset="0"/>
              <a:buChar char="•"/>
            </a:pPr>
            <a:endParaRPr lang="en-ZA" sz="1400" dirty="0">
              <a:latin typeface="Arial Nova" panose="020B0504020202020204" pitchFamily="34" charset="0"/>
            </a:endParaRPr>
          </a:p>
          <a:p>
            <a:r>
              <a:rPr lang="en-ZA" sz="1400" b="1" dirty="0">
                <a:latin typeface="Arial Nova" panose="020B0504020202020204" pitchFamily="34" charset="0"/>
              </a:rPr>
              <a:t>Printing</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Once the layout is finalised, newspapers or magazines are printed, often overnight for morning distribution.</a:t>
            </a:r>
          </a:p>
          <a:p>
            <a:pPr marL="285750" indent="-285750">
              <a:buFont typeface="Arial" panose="020B0604020202020204" pitchFamily="34" charset="0"/>
              <a:buChar char="•"/>
            </a:pPr>
            <a:endParaRPr lang="en-ZA" sz="1400" dirty="0">
              <a:latin typeface="Arial Nova" panose="020B0504020202020204" pitchFamily="34" charset="0"/>
            </a:endParaRPr>
          </a:p>
          <a:p>
            <a:r>
              <a:rPr lang="en-ZA" sz="1400" b="1" dirty="0">
                <a:latin typeface="Arial Nova" panose="020B0504020202020204" pitchFamily="34" charset="0"/>
              </a:rPr>
              <a:t>Distribution</a:t>
            </a:r>
            <a:r>
              <a:rPr lang="en-ZA" sz="1400" dirty="0">
                <a:latin typeface="Arial Nova" panose="020B0504020202020204" pitchFamily="34" charset="0"/>
              </a:rPr>
              <a:t>:</a:t>
            </a:r>
          </a:p>
          <a:p>
            <a:pPr marL="285750" indent="-285750">
              <a:buFont typeface="Arial" panose="020B0604020202020204" pitchFamily="34" charset="0"/>
              <a:buChar char="•"/>
            </a:pPr>
            <a:r>
              <a:rPr lang="en-ZA" sz="1400" dirty="0">
                <a:latin typeface="Arial Nova" panose="020B0504020202020204" pitchFamily="34" charset="0"/>
              </a:rPr>
              <a:t>Printed materials are distributed through various channels, including newsstands, subscriptions, and deliveries.</a:t>
            </a:r>
          </a:p>
        </p:txBody>
      </p:sp>
    </p:spTree>
    <p:extLst>
      <p:ext uri="{BB962C8B-B14F-4D97-AF65-F5344CB8AC3E}">
        <p14:creationId xmlns:p14="http://schemas.microsoft.com/office/powerpoint/2010/main" val="138933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9709-1FEC-4B6A-637A-0B4719518750}"/>
              </a:ext>
            </a:extLst>
          </p:cNvPr>
          <p:cNvSpPr>
            <a:spLocks noGrp="1"/>
          </p:cNvSpPr>
          <p:nvPr>
            <p:ph type="title"/>
          </p:nvPr>
        </p:nvSpPr>
        <p:spPr/>
        <p:txBody>
          <a:bodyPr/>
          <a:lstStyle/>
          <a:p>
            <a:r>
              <a:rPr lang="en-US" dirty="0"/>
              <a:t>How Print and Digital Media Operate</a:t>
            </a:r>
          </a:p>
        </p:txBody>
      </p:sp>
      <p:sp>
        <p:nvSpPr>
          <p:cNvPr id="3" name="TextBox 2">
            <a:extLst>
              <a:ext uri="{FF2B5EF4-FFF2-40B4-BE49-F238E27FC236}">
                <a16:creationId xmlns:a16="http://schemas.microsoft.com/office/drawing/2014/main" id="{7975D21D-6B29-B196-B9C9-81BEAC8AF70C}"/>
              </a:ext>
            </a:extLst>
          </p:cNvPr>
          <p:cNvSpPr txBox="1"/>
          <p:nvPr/>
        </p:nvSpPr>
        <p:spPr>
          <a:xfrm>
            <a:off x="831273" y="1345623"/>
            <a:ext cx="10984675" cy="5324535"/>
          </a:xfrm>
          <a:prstGeom prst="rect">
            <a:avLst/>
          </a:prstGeom>
          <a:noFill/>
        </p:spPr>
        <p:txBody>
          <a:bodyPr wrap="square" rtlCol="0">
            <a:spAutoFit/>
          </a:bodyPr>
          <a:lstStyle/>
          <a:p>
            <a:pPr algn="l"/>
            <a:r>
              <a:rPr lang="en-ZA" sz="1600" b="1" i="0" dirty="0">
                <a:effectLst/>
                <a:latin typeface="Arial Nova" panose="020B0504020202020204" pitchFamily="34" charset="0"/>
              </a:rPr>
              <a:t>Digital Media Operational Mechanics</a:t>
            </a:r>
          </a:p>
          <a:p>
            <a:pPr algn="l"/>
            <a:endParaRPr lang="en-ZA" sz="1600" b="1" i="0" dirty="0">
              <a:effectLst/>
              <a:latin typeface="Arial Nova" panose="020B0504020202020204" pitchFamily="34" charset="0"/>
            </a:endParaRPr>
          </a:p>
          <a:p>
            <a:pPr algn="l"/>
            <a:r>
              <a:rPr lang="en-ZA" sz="1400" b="1" i="0" dirty="0">
                <a:effectLst/>
                <a:latin typeface="Arial Nova" panose="020B0504020202020204" pitchFamily="34" charset="0"/>
              </a:rPr>
              <a:t>Continuous News Gathering</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Similar to print, but with a stronger emphasis on real-time reporting and updates.</a:t>
            </a:r>
          </a:p>
          <a:p>
            <a:pPr marL="285750" indent="-285750">
              <a:buFont typeface="Arial" panose="020B0604020202020204" pitchFamily="34" charset="0"/>
              <a:buChar char="•"/>
            </a:pPr>
            <a:r>
              <a:rPr lang="en-ZA" sz="1400" b="0" i="0" dirty="0">
                <a:effectLst/>
                <a:latin typeface="Arial Nova" panose="020B0504020202020204" pitchFamily="34" charset="0"/>
              </a:rPr>
              <a:t>Digital platforms often use social media and user-generated content as sources.</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Content Management</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Digital media relies on content management systems (CMS) to organise and publish articles. These allow for quick updates</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Editorial Meetings</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While similar to print, digital platforms can adapt more swiftly to changing news landscapes.</a:t>
            </a:r>
          </a:p>
          <a:p>
            <a:pPr marL="285750" indent="-285750">
              <a:buFont typeface="Arial" panose="020B0604020202020204" pitchFamily="34" charset="0"/>
              <a:buChar char="•"/>
            </a:pPr>
            <a:r>
              <a:rPr lang="en-ZA" sz="1400" b="0" i="0" dirty="0">
                <a:effectLst/>
                <a:latin typeface="Arial Nova" panose="020B0504020202020204" pitchFamily="34" charset="0"/>
              </a:rPr>
              <a:t>Discussions often revolve around not just content but also multimedia integration and cross-platform presence.</a:t>
            </a:r>
          </a:p>
          <a:p>
            <a:pPr marL="742950" lvl="1" indent="-285750" algn="l">
              <a:buFont typeface="+mj-lt"/>
              <a:buAutoNum type="arabicPeriod"/>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Writing and Editing for Digital</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Content is tailored for online consumption, often with a focus on SEO (Search Engine Optimization) and social media engagement. The style tends to be more concise and adaptive to various digital formats (e.g., mobile devices).</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Multimedia Integration</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Digital platforms incorporate videos, podcasts, infographics, and interactive elements to enhance storytelling.</a:t>
            </a:r>
          </a:p>
          <a:p>
            <a:pPr marL="285750" indent="-285750">
              <a:buFont typeface="Arial" panose="020B0604020202020204" pitchFamily="34" charset="0"/>
              <a:buChar char="•"/>
            </a:pPr>
            <a:endParaRPr lang="en-ZA" sz="1400" b="0" i="0" dirty="0">
              <a:effectLst/>
              <a:latin typeface="Arial Nova" panose="020B0504020202020204" pitchFamily="34" charset="0"/>
            </a:endParaRPr>
          </a:p>
          <a:p>
            <a:pPr algn="l"/>
            <a:r>
              <a:rPr lang="en-ZA" sz="1400" b="1" i="0" dirty="0">
                <a:effectLst/>
                <a:latin typeface="Arial Nova" panose="020B0504020202020204" pitchFamily="34" charset="0"/>
              </a:rPr>
              <a:t>Engagement and Analytics</a:t>
            </a:r>
            <a:r>
              <a:rPr lang="en-ZA" sz="1400" b="0" i="0" dirty="0">
                <a:effectLst/>
                <a:latin typeface="Arial Nova" panose="020B0504020202020204" pitchFamily="34" charset="0"/>
              </a:rPr>
              <a:t>:</a:t>
            </a:r>
          </a:p>
          <a:p>
            <a:pPr marL="285750" indent="-285750">
              <a:buFont typeface="Arial" panose="020B0604020202020204" pitchFamily="34" charset="0"/>
              <a:buChar char="•"/>
            </a:pPr>
            <a:r>
              <a:rPr lang="en-ZA" sz="1400" b="0" i="0" dirty="0">
                <a:effectLst/>
                <a:latin typeface="Arial Nova" panose="020B0504020202020204" pitchFamily="34" charset="0"/>
              </a:rPr>
              <a:t>Digital media constantly engages with its audience through comments, shares, and feedback.</a:t>
            </a:r>
          </a:p>
          <a:p>
            <a:pPr marL="285750" indent="-285750">
              <a:buFont typeface="Arial" panose="020B0604020202020204" pitchFamily="34" charset="0"/>
              <a:buChar char="•"/>
            </a:pPr>
            <a:r>
              <a:rPr lang="en-ZA" sz="1400" b="0" i="0" dirty="0">
                <a:effectLst/>
                <a:latin typeface="Arial Nova" panose="020B0504020202020204" pitchFamily="34" charset="0"/>
              </a:rPr>
              <a:t>Analytics are used to track reader interests and behaviours, influencing future content.</a:t>
            </a:r>
          </a:p>
          <a:p>
            <a:endParaRPr lang="en-US" sz="1400" dirty="0">
              <a:latin typeface="Arial Nova" panose="020B0504020202020204" pitchFamily="34" charset="0"/>
            </a:endParaRPr>
          </a:p>
        </p:txBody>
      </p:sp>
    </p:spTree>
    <p:extLst>
      <p:ext uri="{BB962C8B-B14F-4D97-AF65-F5344CB8AC3E}">
        <p14:creationId xmlns:p14="http://schemas.microsoft.com/office/powerpoint/2010/main" val="1347013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78AF-392E-FCED-2322-ADEEA07A0B87}"/>
              </a:ext>
            </a:extLst>
          </p:cNvPr>
          <p:cNvSpPr>
            <a:spLocks noGrp="1"/>
          </p:cNvSpPr>
          <p:nvPr>
            <p:ph type="title"/>
          </p:nvPr>
        </p:nvSpPr>
        <p:spPr/>
        <p:txBody>
          <a:bodyPr/>
          <a:lstStyle/>
          <a:p>
            <a:r>
              <a:rPr lang="en-US" dirty="0"/>
              <a:t>How Audiences Consume Media?</a:t>
            </a:r>
          </a:p>
        </p:txBody>
      </p:sp>
      <p:sp>
        <p:nvSpPr>
          <p:cNvPr id="3" name="TextBox 2">
            <a:extLst>
              <a:ext uri="{FF2B5EF4-FFF2-40B4-BE49-F238E27FC236}">
                <a16:creationId xmlns:a16="http://schemas.microsoft.com/office/drawing/2014/main" id="{33181759-7566-ED9B-F0E4-91AEFB79A2B4}"/>
              </a:ext>
            </a:extLst>
          </p:cNvPr>
          <p:cNvSpPr txBox="1"/>
          <p:nvPr/>
        </p:nvSpPr>
        <p:spPr>
          <a:xfrm>
            <a:off x="902525" y="1698171"/>
            <a:ext cx="10699667" cy="4247317"/>
          </a:xfrm>
          <a:prstGeom prst="rect">
            <a:avLst/>
          </a:prstGeom>
          <a:noFill/>
        </p:spPr>
        <p:txBody>
          <a:bodyPr wrap="square" rtlCol="0">
            <a:spAutoFit/>
          </a:bodyPr>
          <a:lstStyle/>
          <a:p>
            <a:pPr marL="285750" indent="-285750">
              <a:buFont typeface="Arial" panose="020B0604020202020204" pitchFamily="34" charset="0"/>
              <a:buChar char="•"/>
            </a:pPr>
            <a:r>
              <a:rPr lang="en-ZA" dirty="0">
                <a:effectLst/>
                <a:latin typeface="Arial Nova" panose="020B0504020202020204" pitchFamily="34" charset="0"/>
                <a:ea typeface="Calibri" panose="020F0502020204030204" pitchFamily="34" charset="0"/>
                <a:cs typeface="Times New Roman" panose="02020603050405020304" pitchFamily="18" charset="0"/>
              </a:rPr>
              <a:t>The advent of digital media has brought a lot of modifications to the media landscape. Some of these changes have enhanced and while others are threatening the existence of some media.</a:t>
            </a:r>
          </a:p>
          <a:p>
            <a:pPr marL="285750" indent="-285750">
              <a:buFont typeface="Arial" panose="020B0604020202020204" pitchFamily="34" charset="0"/>
              <a:buChar char="•"/>
            </a:pPr>
            <a:endParaRPr lang="en-ZA" dirty="0">
              <a:effectLst/>
              <a:latin typeface="Arial Nova" panose="020B05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ZA" dirty="0">
                <a:effectLst/>
                <a:latin typeface="Arial Nova" panose="020B0504020202020204" pitchFamily="34" charset="0"/>
                <a:ea typeface="Calibri" panose="020F0502020204030204" pitchFamily="34" charset="0"/>
                <a:cs typeface="Times New Roman" panose="02020603050405020304" pitchFamily="18" charset="0"/>
              </a:rPr>
              <a:t>Audiences care about accountability and look to media </a:t>
            </a:r>
            <a:r>
              <a:rPr lang="en-GB" dirty="0">
                <a:effectLst/>
                <a:latin typeface="Arial Nova" panose="020B0504020202020204" pitchFamily="34" charset="0"/>
                <a:ea typeface="Calibri" panose="020F0502020204030204" pitchFamily="34" charset="0"/>
                <a:cs typeface="Times New Roman" panose="02020603050405020304" pitchFamily="18" charset="0"/>
              </a:rPr>
              <a:t>to hold power to account and through that they are accountable to their audiences.</a:t>
            </a:r>
          </a:p>
          <a:p>
            <a:pPr marL="285750" indent="-285750">
              <a:buFont typeface="Arial" panose="020B0604020202020204" pitchFamily="34" charset="0"/>
              <a:buChar char="•"/>
            </a:pPr>
            <a:endParaRPr lang="en-GB" dirty="0">
              <a:effectLst/>
              <a:latin typeface="Arial Nova" panose="020B05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rial Nova" panose="020B0504020202020204" pitchFamily="34" charset="0"/>
                <a:ea typeface="Calibri" panose="020F0502020204030204" pitchFamily="34" charset="0"/>
                <a:cs typeface="Times New Roman" panose="02020603050405020304" pitchFamily="18" charset="0"/>
              </a:rPr>
              <a:t>These days because of the influence and direct line of contact audiences have with brands, you only have one shot to get it right.</a:t>
            </a:r>
          </a:p>
          <a:p>
            <a:pPr marL="285750" indent="-285750">
              <a:buFont typeface="Arial" panose="020B0604020202020204" pitchFamily="34" charset="0"/>
              <a:buChar char="•"/>
            </a:pPr>
            <a:endParaRPr lang="en-GB" dirty="0">
              <a:effectLst/>
              <a:latin typeface="Arial Nova" panose="020B05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rial Nova" panose="020B0504020202020204" pitchFamily="34" charset="0"/>
                <a:ea typeface="Calibri" panose="020F0502020204030204" pitchFamily="34" charset="0"/>
                <a:cs typeface="Times New Roman" panose="02020603050405020304" pitchFamily="18" charset="0"/>
              </a:rPr>
              <a:t>It used to be that publishing first was the prize, now with the rise of fake news and inaccurate sourcing, publishing right is far more important.</a:t>
            </a:r>
          </a:p>
          <a:p>
            <a:pPr marL="285750" indent="-285750">
              <a:buFont typeface="Arial" panose="020B0604020202020204" pitchFamily="34" charset="0"/>
              <a:buChar char="•"/>
            </a:pPr>
            <a:endParaRPr lang="en-GB" dirty="0">
              <a:effectLst/>
              <a:latin typeface="Arial Nova" panose="020B05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effectLst/>
                <a:latin typeface="Arial Nova" panose="020B0504020202020204" pitchFamily="34" charset="0"/>
                <a:ea typeface="Calibri" panose="020F0502020204030204" pitchFamily="34" charset="0"/>
                <a:cs typeface="Times New Roman" panose="02020603050405020304" pitchFamily="18" charset="0"/>
              </a:rPr>
              <a:t>Even though digital transformation was already taking place, the Covid-19 virus is speeding up the process.</a:t>
            </a:r>
            <a:endParaRPr lang="en-ZA" dirty="0">
              <a:latin typeface="Arial Nova" panose="020B0504020202020204" pitchFamily="34" charset="0"/>
            </a:endParaRPr>
          </a:p>
          <a:p>
            <a:endParaRPr lang="en-US" dirty="0">
              <a:latin typeface="Arial Nova" panose="020B0504020202020204" pitchFamily="34" charset="0"/>
            </a:endParaRPr>
          </a:p>
        </p:txBody>
      </p:sp>
    </p:spTree>
    <p:extLst>
      <p:ext uri="{BB962C8B-B14F-4D97-AF65-F5344CB8AC3E}">
        <p14:creationId xmlns:p14="http://schemas.microsoft.com/office/powerpoint/2010/main" val="2263911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00F3-64F4-7160-A434-4CD671E90872}"/>
              </a:ext>
            </a:extLst>
          </p:cNvPr>
          <p:cNvSpPr>
            <a:spLocks noGrp="1"/>
          </p:cNvSpPr>
          <p:nvPr>
            <p:ph type="title"/>
          </p:nvPr>
        </p:nvSpPr>
        <p:spPr/>
        <p:txBody>
          <a:bodyPr/>
          <a:lstStyle/>
          <a:p>
            <a:r>
              <a:rPr lang="en-US" dirty="0"/>
              <a:t>Acquisition vs Retention</a:t>
            </a:r>
          </a:p>
        </p:txBody>
      </p:sp>
      <p:sp>
        <p:nvSpPr>
          <p:cNvPr id="3" name="TextBox 2">
            <a:extLst>
              <a:ext uri="{FF2B5EF4-FFF2-40B4-BE49-F238E27FC236}">
                <a16:creationId xmlns:a16="http://schemas.microsoft.com/office/drawing/2014/main" id="{111CE6D6-1B7F-6072-3956-4F2EEEA41366}"/>
              </a:ext>
            </a:extLst>
          </p:cNvPr>
          <p:cNvSpPr txBox="1"/>
          <p:nvPr/>
        </p:nvSpPr>
        <p:spPr>
          <a:xfrm>
            <a:off x="1104405" y="1757548"/>
            <a:ext cx="9642764" cy="2031325"/>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Nova" panose="020B0504020202020204" pitchFamily="34" charset="0"/>
              </a:rPr>
              <a:t>Media houses are focused on changing print and infrequent readers to paying subscribers.</a:t>
            </a:r>
          </a:p>
          <a:p>
            <a:pPr marL="285750" indent="-285750">
              <a:buFont typeface="Arial" panose="020B0604020202020204" pitchFamily="34" charset="0"/>
              <a:buChar char="•"/>
            </a:pPr>
            <a:endParaRPr lang="en-GB" dirty="0">
              <a:latin typeface="Arial Nova" panose="020B0504020202020204" pitchFamily="34" charset="0"/>
            </a:endParaRPr>
          </a:p>
          <a:p>
            <a:pPr marL="285750" indent="-285750">
              <a:buFont typeface="Arial" panose="020B0604020202020204" pitchFamily="34" charset="0"/>
              <a:buChar char="•"/>
            </a:pPr>
            <a:r>
              <a:rPr lang="en-GB" dirty="0">
                <a:latin typeface="Arial Nova" panose="020B0504020202020204" pitchFamily="34" charset="0"/>
              </a:rPr>
              <a:t>Evolve member acquisition strategy, to next chapter of growth which will be fuelled by retention. </a:t>
            </a:r>
          </a:p>
          <a:p>
            <a:pPr marL="285750" indent="-285750">
              <a:buFont typeface="Arial" panose="020B0604020202020204" pitchFamily="34" charset="0"/>
              <a:buChar char="•"/>
            </a:pPr>
            <a:endParaRPr lang="en-GB" dirty="0">
              <a:latin typeface="Arial Nova" panose="020B0504020202020204" pitchFamily="34" charset="0"/>
            </a:endParaRPr>
          </a:p>
          <a:p>
            <a:pPr marL="285750" indent="-285750">
              <a:buFont typeface="Arial" panose="020B0604020202020204" pitchFamily="34" charset="0"/>
              <a:buChar char="•"/>
            </a:pPr>
            <a:r>
              <a:rPr lang="en-GB" dirty="0">
                <a:latin typeface="Arial Nova" panose="020B0504020202020204" pitchFamily="34" charset="0"/>
              </a:rPr>
              <a:t>The best way to reduce churn is to increase engagement.</a:t>
            </a:r>
          </a:p>
          <a:p>
            <a:pPr marL="285750" indent="-285750">
              <a:buFont typeface="Arial" panose="020B0604020202020204" pitchFamily="34" charset="0"/>
              <a:buChar char="•"/>
            </a:pPr>
            <a:endParaRPr lang="en-US" dirty="0">
              <a:latin typeface="Arial Nova" panose="020B0504020202020204" pitchFamily="34" charset="0"/>
            </a:endParaRPr>
          </a:p>
        </p:txBody>
      </p:sp>
    </p:spTree>
    <p:extLst>
      <p:ext uri="{BB962C8B-B14F-4D97-AF65-F5344CB8AC3E}">
        <p14:creationId xmlns:p14="http://schemas.microsoft.com/office/powerpoint/2010/main" val="2246227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36"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037"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1039" name="Rectangle 1038">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sign with text on it&#10;&#10;Description automatically generated">
            <a:extLst>
              <a:ext uri="{FF2B5EF4-FFF2-40B4-BE49-F238E27FC236}">
                <a16:creationId xmlns:a16="http://schemas.microsoft.com/office/drawing/2014/main" id="{249873CF-ED0C-11AC-404E-D5B3265CE3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31397" y="1289918"/>
            <a:ext cx="3532175" cy="42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25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0B81-C6E7-1452-EC59-9917B404CEFA}"/>
              </a:ext>
            </a:extLst>
          </p:cNvPr>
          <p:cNvSpPr>
            <a:spLocks noGrp="1"/>
          </p:cNvSpPr>
          <p:nvPr>
            <p:ph type="title"/>
          </p:nvPr>
        </p:nvSpPr>
        <p:spPr/>
        <p:txBody>
          <a:bodyPr/>
          <a:lstStyle/>
          <a:p>
            <a:r>
              <a:rPr lang="en-US" dirty="0"/>
              <a:t>Pacing and Storytelling</a:t>
            </a:r>
          </a:p>
        </p:txBody>
      </p:sp>
      <p:sp>
        <p:nvSpPr>
          <p:cNvPr id="4" name="TextBox 3">
            <a:extLst>
              <a:ext uri="{FF2B5EF4-FFF2-40B4-BE49-F238E27FC236}">
                <a16:creationId xmlns:a16="http://schemas.microsoft.com/office/drawing/2014/main" id="{097EEDCB-8ACD-1885-44F6-67A31132EBDF}"/>
              </a:ext>
            </a:extLst>
          </p:cNvPr>
          <p:cNvSpPr txBox="1"/>
          <p:nvPr/>
        </p:nvSpPr>
        <p:spPr>
          <a:xfrm>
            <a:off x="902525" y="1650670"/>
            <a:ext cx="10628415" cy="3970318"/>
          </a:xfrm>
          <a:prstGeom prst="rect">
            <a:avLst/>
          </a:prstGeom>
          <a:noFill/>
        </p:spPr>
        <p:txBody>
          <a:bodyPr wrap="square" rtlCol="0">
            <a:spAutoFit/>
          </a:bodyPr>
          <a:lstStyle/>
          <a:p>
            <a:r>
              <a:rPr lang="en-ZA" b="1" dirty="0">
                <a:latin typeface="Arial Nova" panose="020B0504020202020204" pitchFamily="34" charset="0"/>
              </a:rPr>
              <a:t>Sequential Pacing (Print Media)</a:t>
            </a:r>
            <a:r>
              <a:rPr lang="en-ZA" dirty="0">
                <a:latin typeface="Arial Nova" panose="020B0504020202020204" pitchFamily="34" charset="0"/>
              </a:rPr>
              <a:t>:</a:t>
            </a:r>
          </a:p>
          <a:p>
            <a:endParaRPr lang="en-ZA" dirty="0">
              <a:latin typeface="Arial Nova" panose="020B0504020202020204" pitchFamily="34" charset="0"/>
            </a:endParaRPr>
          </a:p>
          <a:p>
            <a:pPr marL="285750" indent="-285750">
              <a:buFont typeface="Arial" panose="020B0604020202020204" pitchFamily="34" charset="0"/>
              <a:buChar char="•"/>
            </a:pPr>
            <a:r>
              <a:rPr lang="en-ZA" dirty="0">
                <a:latin typeface="Arial Nova" panose="020B0504020202020204" pitchFamily="34" charset="0"/>
              </a:rPr>
              <a:t>Print stories are often structured logically, with a beginning, middle, and end.</a:t>
            </a:r>
          </a:p>
          <a:p>
            <a:pPr marL="285750" indent="-285750">
              <a:buFont typeface="Arial" panose="020B0604020202020204" pitchFamily="34" charset="0"/>
              <a:buChar char="•"/>
            </a:pPr>
            <a:r>
              <a:rPr lang="en-ZA" dirty="0">
                <a:latin typeface="Arial Nova" panose="020B0504020202020204" pitchFamily="34" charset="0"/>
              </a:rPr>
              <a:t>The layout of articles on a page, including the use of columns, headlines, and pull quotes, influences the reader’s pace.</a:t>
            </a:r>
          </a:p>
          <a:p>
            <a:pPr marL="742950" lvl="1" indent="-285750">
              <a:buFont typeface="+mj-lt"/>
              <a:buAutoNum type="arabicPeriod"/>
            </a:pPr>
            <a:endParaRPr lang="en-ZA" dirty="0">
              <a:latin typeface="Arial Nova" panose="020B0504020202020204" pitchFamily="34" charset="0"/>
            </a:endParaRPr>
          </a:p>
          <a:p>
            <a:r>
              <a:rPr lang="en-ZA" b="1" dirty="0">
                <a:latin typeface="Arial Nova" panose="020B0504020202020204" pitchFamily="34" charset="0"/>
              </a:rPr>
              <a:t>Dynamic Pacing (Digital Media)</a:t>
            </a:r>
            <a:r>
              <a:rPr lang="en-ZA" dirty="0">
                <a:latin typeface="Arial Nova" panose="020B0504020202020204" pitchFamily="34" charset="0"/>
              </a:rPr>
              <a:t>:</a:t>
            </a:r>
          </a:p>
          <a:p>
            <a:pPr marL="285750" indent="-285750">
              <a:buFont typeface="Arial" panose="020B0604020202020204" pitchFamily="34" charset="0"/>
              <a:buChar char="•"/>
            </a:pPr>
            <a:r>
              <a:rPr lang="en-ZA" dirty="0">
                <a:latin typeface="Arial Nova" panose="020B0504020202020204" pitchFamily="34" charset="0"/>
              </a:rPr>
              <a:t>Digital media can dynamically pace stories using hyperlinks.</a:t>
            </a:r>
          </a:p>
          <a:p>
            <a:pPr marL="285750" indent="-285750">
              <a:buFont typeface="Arial" panose="020B0604020202020204" pitchFamily="34" charset="0"/>
              <a:buChar char="•"/>
            </a:pPr>
            <a:r>
              <a:rPr lang="en-ZA" dirty="0">
                <a:latin typeface="Arial Nova" panose="020B0504020202020204" pitchFamily="34" charset="0"/>
              </a:rPr>
              <a:t>Multimedia elements like videos, audio clips, and interactive graphics can vary the pacing.</a:t>
            </a:r>
          </a:p>
          <a:p>
            <a:pPr marL="742950" lvl="1" indent="-285750">
              <a:buFont typeface="+mj-lt"/>
              <a:buAutoNum type="arabicPeriod"/>
            </a:pPr>
            <a:endParaRPr lang="en-ZA" dirty="0">
              <a:latin typeface="Arial Nova" panose="020B0504020202020204" pitchFamily="34" charset="0"/>
            </a:endParaRPr>
          </a:p>
          <a:p>
            <a:r>
              <a:rPr lang="en-ZA" b="1" dirty="0">
                <a:latin typeface="Arial Nova" panose="020B0504020202020204" pitchFamily="34" charset="0"/>
              </a:rPr>
              <a:t>Adjustable Pacing</a:t>
            </a:r>
            <a:r>
              <a:rPr lang="en-ZA" dirty="0">
                <a:latin typeface="Arial Nova" panose="020B0504020202020204" pitchFamily="34" charset="0"/>
              </a:rPr>
              <a:t>:</a:t>
            </a:r>
          </a:p>
          <a:p>
            <a:endParaRPr lang="en-ZA" dirty="0">
              <a:latin typeface="Arial Nova" panose="020B0504020202020204" pitchFamily="34" charset="0"/>
            </a:endParaRPr>
          </a:p>
          <a:p>
            <a:pPr marL="285750" indent="-285750">
              <a:buFont typeface="Arial" panose="020B0604020202020204" pitchFamily="34" charset="0"/>
              <a:buChar char="•"/>
            </a:pPr>
            <a:r>
              <a:rPr lang="en-ZA" dirty="0">
                <a:latin typeface="Arial Nova" panose="020B0504020202020204" pitchFamily="34" charset="0"/>
              </a:rPr>
              <a:t>Both print and digital stories can be paced through the length and complexity of sentences, paragraphs, and chapters (in longer pieces like features). </a:t>
            </a:r>
          </a:p>
        </p:txBody>
      </p:sp>
    </p:spTree>
    <p:extLst>
      <p:ext uri="{BB962C8B-B14F-4D97-AF65-F5344CB8AC3E}">
        <p14:creationId xmlns:p14="http://schemas.microsoft.com/office/powerpoint/2010/main" val="417415200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1182</TotalTime>
  <Words>5835</Words>
  <Application>Microsoft Macintosh PowerPoint</Application>
  <PresentationFormat>Widescreen</PresentationFormat>
  <Paragraphs>470</Paragraphs>
  <Slides>33</Slides>
  <Notes>22</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 Nova</vt:lpstr>
      <vt:lpstr>Calibri</vt:lpstr>
      <vt:lpstr>Franklin Gothic Book</vt:lpstr>
      <vt:lpstr>Georgia</vt:lpstr>
      <vt:lpstr>Helvetica</vt:lpstr>
      <vt:lpstr>Helvetica Neue</vt:lpstr>
      <vt:lpstr>Open Sans</vt:lpstr>
      <vt:lpstr>Poppins</vt:lpstr>
      <vt:lpstr>Roboto</vt:lpstr>
      <vt:lpstr>Symbol</vt:lpstr>
      <vt:lpstr>Crop</vt:lpstr>
      <vt:lpstr>Community media elections training </vt:lpstr>
      <vt:lpstr>PowerPoint Presentation</vt:lpstr>
      <vt:lpstr>Introduction to Print &amp; Digital Media</vt:lpstr>
      <vt:lpstr>How Print and Digital Media Operate</vt:lpstr>
      <vt:lpstr>How Print and Digital Media Operate</vt:lpstr>
      <vt:lpstr>How Audiences Consume Media?</vt:lpstr>
      <vt:lpstr>Acquisition vs Retention</vt:lpstr>
      <vt:lpstr>PowerPoint Presentation</vt:lpstr>
      <vt:lpstr>Pacing and Storytelling</vt:lpstr>
      <vt:lpstr>Storytelling Approaches</vt:lpstr>
      <vt:lpstr>Common Techniques </vt:lpstr>
      <vt:lpstr>Diary Guidance: Learning from Media Operations</vt:lpstr>
      <vt:lpstr>Diary Guidance: Special Projects</vt:lpstr>
      <vt:lpstr>Social media</vt:lpstr>
      <vt:lpstr>PowerPoint Presentation</vt:lpstr>
      <vt:lpstr>PowerPoint Presentation</vt:lpstr>
      <vt:lpstr>PowerPoint Presentation</vt:lpstr>
      <vt:lpstr>Industry challenges in a modern newsroom</vt:lpstr>
      <vt:lpstr>Surviving A Shrinking Newsroom</vt:lpstr>
      <vt:lpstr>Surviving A Shrinking Newsroom cont.</vt:lpstr>
      <vt:lpstr>Areas of Concern</vt:lpstr>
      <vt:lpstr>Transitioning Your Audience</vt:lpstr>
      <vt:lpstr>Transitioning Your Audience cont.</vt:lpstr>
      <vt:lpstr>Disinformation &amp; fact-checking</vt:lpstr>
      <vt:lpstr>Disinformation &amp; Fact-Checking</vt:lpstr>
      <vt:lpstr>Fact-Checking Methods</vt:lpstr>
      <vt:lpstr>PowerPoint Presentation</vt:lpstr>
      <vt:lpstr>PowerPoint Presentation</vt:lpstr>
      <vt:lpstr>Get It Right! </vt:lpstr>
      <vt:lpstr>Tips for Vigilance </vt:lpstr>
      <vt:lpstr>Tools for storytelling</vt:lpstr>
      <vt:lpstr>PowerPoint Presentation</vt:lpstr>
      <vt:lpstr>Contact details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media elections training </dc:title>
  <dc:subject/>
  <dc:creator>Rhodé Marshall</dc:creator>
  <cp:keywords/>
  <dc:description/>
  <cp:lastModifiedBy>Rhodé Marshall</cp:lastModifiedBy>
  <cp:revision>9</cp:revision>
  <dcterms:created xsi:type="dcterms:W3CDTF">2023-11-13T18:31:56Z</dcterms:created>
  <dcterms:modified xsi:type="dcterms:W3CDTF">2023-11-15T09:53:56Z</dcterms:modified>
  <cp:category/>
</cp:coreProperties>
</file>